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96" r:id="rId2"/>
    <p:sldId id="332" r:id="rId3"/>
    <p:sldId id="353" r:id="rId4"/>
    <p:sldId id="333" r:id="rId5"/>
    <p:sldId id="334" r:id="rId6"/>
    <p:sldId id="335" r:id="rId7"/>
    <p:sldId id="336" r:id="rId8"/>
    <p:sldId id="348" r:id="rId9"/>
    <p:sldId id="349" r:id="rId10"/>
    <p:sldId id="338" r:id="rId11"/>
    <p:sldId id="350" r:id="rId12"/>
    <p:sldId id="340" r:id="rId13"/>
    <p:sldId id="345" r:id="rId14"/>
    <p:sldId id="342" r:id="rId15"/>
    <p:sldId id="343" r:id="rId16"/>
    <p:sldId id="351" r:id="rId17"/>
    <p:sldId id="339" r:id="rId18"/>
    <p:sldId id="352" r:id="rId19"/>
    <p:sldId id="304" r:id="rId20"/>
    <p:sldId id="305" r:id="rId21"/>
    <p:sldId id="306" r:id="rId22"/>
    <p:sldId id="307" r:id="rId23"/>
    <p:sldId id="354" r:id="rId24"/>
    <p:sldId id="355" r:id="rId25"/>
    <p:sldId id="327" r:id="rId26"/>
    <p:sldId id="331" r:id="rId27"/>
    <p:sldId id="257" r:id="rId28"/>
    <p:sldId id="347" r:id="rId29"/>
    <p:sldId id="258" r:id="rId30"/>
    <p:sldId id="263" r:id="rId31"/>
    <p:sldId id="259" r:id="rId32"/>
    <p:sldId id="260" r:id="rId33"/>
    <p:sldId id="261" r:id="rId34"/>
    <p:sldId id="264" r:id="rId35"/>
    <p:sldId id="265" r:id="rId36"/>
    <p:sldId id="266" r:id="rId37"/>
    <p:sldId id="268" r:id="rId38"/>
    <p:sldId id="270" r:id="rId39"/>
    <p:sldId id="278" r:id="rId40"/>
    <p:sldId id="272" r:id="rId41"/>
    <p:sldId id="273" r:id="rId42"/>
    <p:sldId id="275" r:id="rId43"/>
    <p:sldId id="276" r:id="rId44"/>
    <p:sldId id="277" r:id="rId45"/>
    <p:sldId id="279" r:id="rId46"/>
    <p:sldId id="280" r:id="rId47"/>
    <p:sldId id="281" r:id="rId48"/>
    <p:sldId id="285" r:id="rId49"/>
    <p:sldId id="286" r:id="rId50"/>
    <p:sldId id="356" r:id="rId51"/>
    <p:sldId id="357" r:id="rId52"/>
    <p:sldId id="358" r:id="rId53"/>
    <p:sldId id="359" r:id="rId5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3473-8176-4220-B64F-B6856512A3DB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4044C-A04E-425A-ABCB-6E926837B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6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01893E-887F-4066-AA5B-BC6F37EE0D3E}" type="slidenum">
              <a:rPr lang="nl-NL" altLang="nl-NL" sz="1200"/>
              <a:pPr/>
              <a:t>2</a:t>
            </a:fld>
            <a:endParaRPr lang="nl-NL" altLang="nl-NL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96E125-7F71-42A6-ABAE-28F9576E3EA4}" type="slidenum">
              <a:rPr lang="nl-NL" altLang="nl-NL" smtClean="0"/>
              <a:pPr eaLnBrk="1" hangingPunct="1"/>
              <a:t>45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E4FDBF-549F-4D29-9E01-D3DB98F36CD5}" type="slidenum">
              <a:rPr lang="nl-NL" altLang="nl-NL" sz="1200"/>
              <a:pPr/>
              <a:t>4</a:t>
            </a:fld>
            <a:endParaRPr lang="nl-NL" altLang="nl-NL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691A404-FA9E-4652-A4E4-E33EF84DE5FE}" type="slidenum">
              <a:rPr lang="nl-NL" altLang="nl-NL" sz="1200"/>
              <a:pPr/>
              <a:t>5</a:t>
            </a:fld>
            <a:endParaRPr lang="nl-NL" altLang="nl-NL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6DAE49C-5388-4C29-9CF4-A33DC72065D9}" type="slidenum">
              <a:rPr lang="nl-NL" altLang="nl-NL" sz="1200"/>
              <a:pPr/>
              <a:t>6</a:t>
            </a:fld>
            <a:endParaRPr lang="nl-NL" altLang="nl-NL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E5A467C-A0D0-4D19-86B6-B0CD567A0916}" type="slidenum">
              <a:rPr lang="nl-NL" altLang="nl-NL" sz="1200"/>
              <a:pPr/>
              <a:t>7</a:t>
            </a:fld>
            <a:endParaRPr lang="nl-NL" altLang="nl-NL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Filmpje?</a:t>
            </a:r>
            <a:endParaRPr lang="nl-NL" smtClean="0"/>
          </a:p>
          <a:p>
            <a:endParaRPr lang="nl-NL" dirty="0"/>
          </a:p>
          <a:p>
            <a:r>
              <a:rPr lang="nl-NL" dirty="0" smtClean="0"/>
              <a:t>Bron afbeelding: http://www.merckmanual.nl/mmhenl/print/sec19/ch222/ch222e.html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A968-5628-4DF4-86B6-C70F520C392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57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BE1606-993B-4F97-9AD7-B255E4042CE6}" type="slidenum">
              <a:rPr lang="nl-NL" altLang="nl-NL" smtClean="0"/>
              <a:pPr eaLnBrk="1" hangingPunct="1"/>
              <a:t>40</a:t>
            </a:fld>
            <a:endParaRPr lang="nl-NL" altLang="nl-N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15963"/>
            <a:ext cx="4557712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63" y="4349750"/>
            <a:ext cx="5035550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25" tIns="45163" rIns="90325" bIns="45163" numCol="1" anchor="t" anchorCtr="0" compatLnSpc="1">
            <a:prstTxWarp prst="textNoShape">
              <a:avLst/>
            </a:prstTxWarp>
          </a:bodyPr>
          <a:lstStyle/>
          <a:p>
            <a:pPr marL="190500" indent="-190500" eaLnBrk="1" hangingPunct="1">
              <a:spcBef>
                <a:spcPct val="0"/>
              </a:spcBef>
            </a:pPr>
            <a:endParaRPr lang="nl-NL" altLang="nl-NL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F8E712-1ACF-44F2-9BC5-4A4DDBD7ADCD}" type="slidenum">
              <a:rPr lang="nl-NL" altLang="nl-NL" smtClean="0"/>
              <a:pPr eaLnBrk="1" hangingPunct="1"/>
              <a:t>41</a:t>
            </a:fld>
            <a:endParaRPr lang="nl-NL" altLang="nl-NL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6438"/>
            <a:ext cx="4586287" cy="3440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357688"/>
            <a:ext cx="5032375" cy="407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spcBef>
                <a:spcPct val="0"/>
              </a:spcBef>
            </a:pPr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BAC6B9-B690-4AA7-B8D9-26B51560B9F6}" type="slidenum">
              <a:rPr lang="nl-NL" altLang="nl-NL" smtClean="0"/>
              <a:pPr eaLnBrk="1" hangingPunct="1"/>
              <a:t>44</a:t>
            </a:fld>
            <a:endParaRPr lang="nl-NL" altLang="nl-N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67237" cy="342423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0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9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66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8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37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82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57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1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7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53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8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D651-1CFD-4E8D-AEDE-80547694CA3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E5D8-3107-4464-93D2-DB960066E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2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/?v=yToii3-p-N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PCe8m7LW0" TargetMode="External"/><Relationship Id="rId2" Type="http://schemas.openxmlformats.org/officeDocument/2006/relationships/hyperlink" Target="https://www.youtube.com/watch?v=5BCAf0TG1W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8y9tEcErxw" TargetMode="External"/><Relationship Id="rId5" Type="http://schemas.openxmlformats.org/officeDocument/2006/relationships/hyperlink" Target="https://www.youtube.com/watch?v=H6U7rKEmZ9s" TargetMode="External"/><Relationship Id="rId4" Type="http://schemas.openxmlformats.org/officeDocument/2006/relationships/hyperlink" Target="https://www.youtube.com/watch?v=RqOKKQQR0A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yrdfsUQwNU" TargetMode="External"/><Relationship Id="rId2" Type="http://schemas.openxmlformats.org/officeDocument/2006/relationships/hyperlink" Target="https://www.youtube.com/watch?v=n1GNua2Jvy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wz9krX6kO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0dCL4CHGSk" TargetMode="External"/><Relationship Id="rId2" Type="http://schemas.openxmlformats.org/officeDocument/2006/relationships/hyperlink" Target="https://www.youtube.com/watch?v=VaT_rzWaeg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trqaS6H92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Xn_Qmx68E" TargetMode="External"/><Relationship Id="rId2" Type="http://schemas.openxmlformats.org/officeDocument/2006/relationships/hyperlink" Target="https://www.youtube.com/watch?v=khOtdAnDH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hTeZySVAt8" TargetMode="External"/><Relationship Id="rId4" Type="http://schemas.openxmlformats.org/officeDocument/2006/relationships/hyperlink" Target="https://www.youtube.com/watch?v=s0v38HWzhFk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MH3fqCnFGQ" TargetMode="External"/><Relationship Id="rId2" Type="http://schemas.openxmlformats.org/officeDocument/2006/relationships/hyperlink" Target="http://beta.uitzendinggemist.nl/programmas/3306-bn-ers-in-de-zorg-een-leven-lang-benauw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eta.uitzendinggemist.nl/afleveringen/1108699" TargetMode="External"/><Relationship Id="rId4" Type="http://schemas.openxmlformats.org/officeDocument/2006/relationships/hyperlink" Target="http://beta.uitzendinggemist.nl/afleveringen/1040585-afdeling-longziekte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JpxZAdBjMk&amp;feature=related" TargetMode="External"/><Relationship Id="rId2" Type="http://schemas.openxmlformats.org/officeDocument/2006/relationships/hyperlink" Target="http://www.spirometrie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sCk4chonU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sXn_Qmx68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png"/><Relationship Id="rId4" Type="http://schemas.openxmlformats.org/officeDocument/2006/relationships/hyperlink" Target="http://www.youtube.com/watch?v=s0v38HWzhFk" TargetMode="External"/><Relationship Id="rId9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wf.nl/kanker/longkanker/pages/default.aspx" TargetMode="External"/><Relationship Id="rId2" Type="http://schemas.openxmlformats.org/officeDocument/2006/relationships/hyperlink" Target="https://www.youtube.com/watch?v=JL6_6iMkUH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l.nl/behandelingen/radiotherapie-bij-longkanker/" TargetMode="External"/><Relationship Id="rId2" Type="http://schemas.openxmlformats.org/officeDocument/2006/relationships/hyperlink" Target="http://www.avl.nl/behandelingen/chirurgie-bij-longkank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uOfzlfdiGA" TargetMode="External"/><Relationship Id="rId4" Type="http://schemas.openxmlformats.org/officeDocument/2006/relationships/hyperlink" Target="http://www.avl.nl/behandelingen/chemotherapi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en-US" dirty="0" err="1" smtClean="0"/>
              <a:t>Pathologie</a:t>
            </a:r>
            <a:r>
              <a:rPr lang="en-US" dirty="0" smtClean="0"/>
              <a:t> van de </a:t>
            </a:r>
            <a:r>
              <a:rPr lang="en-US" dirty="0" err="1" smtClean="0"/>
              <a:t>luchtwegen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44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Keelholte en stembanden bekijken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Laryngoscoop: holle buis met camera en vergrootglas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2290" name="Picture 2" descr="http://www.merckmanual.nl/media/mmhe2/figures/2004ENT222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50954"/>
            <a:ext cx="7416824" cy="4307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14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Sinusitis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Bijholte-ontsteking</a:t>
            </a:r>
            <a:endParaRPr lang="nl-NL" dirty="0" smtClean="0"/>
          </a:p>
          <a:p>
            <a:pPr lvl="1"/>
            <a:r>
              <a:rPr lang="nl-NL" dirty="0" smtClean="0"/>
              <a:t>Vanuit neus ontstaan</a:t>
            </a:r>
          </a:p>
          <a:p>
            <a:pPr lvl="1"/>
            <a:r>
              <a:rPr lang="nl-NL" dirty="0" smtClean="0"/>
              <a:t>Vanuit tandwortels ontstaan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35" y="3146617"/>
            <a:ext cx="62103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43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Sinusitis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Verschijnselen:</a:t>
            </a:r>
          </a:p>
          <a:p>
            <a:pPr lvl="1"/>
            <a:r>
              <a:rPr lang="nl-NL" dirty="0" smtClean="0"/>
              <a:t>Hoofdpijn of pijn in gezicht</a:t>
            </a:r>
          </a:p>
          <a:p>
            <a:pPr lvl="1"/>
            <a:r>
              <a:rPr lang="nl-NL" dirty="0" smtClean="0"/>
              <a:t>Verstopte neus</a:t>
            </a:r>
          </a:p>
          <a:p>
            <a:pPr lvl="1"/>
            <a:r>
              <a:rPr lang="nl-NL" dirty="0" smtClean="0"/>
              <a:t>Hoesten door slijmerige pus in keelholte</a:t>
            </a:r>
          </a:p>
          <a:p>
            <a:pPr lvl="1"/>
            <a:r>
              <a:rPr lang="nl-NL" dirty="0" smtClean="0"/>
              <a:t>Evt. koorts en algehele malaise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5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Hooikoorts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Ontsteking van het neusslijmvlies door allergenen</a:t>
            </a:r>
          </a:p>
          <a:p>
            <a:r>
              <a:rPr lang="nl-NL" dirty="0" smtClean="0"/>
              <a:t>Verschijnselen:</a:t>
            </a:r>
          </a:p>
          <a:p>
            <a:pPr lvl="1"/>
            <a:r>
              <a:rPr lang="nl-NL" dirty="0" smtClean="0"/>
              <a:t>Niezen</a:t>
            </a:r>
          </a:p>
          <a:p>
            <a:pPr lvl="1"/>
            <a:r>
              <a:rPr lang="nl-NL" dirty="0" smtClean="0"/>
              <a:t>Loopneus</a:t>
            </a:r>
          </a:p>
          <a:p>
            <a:pPr lvl="1"/>
            <a:r>
              <a:rPr lang="nl-NL" dirty="0" smtClean="0"/>
              <a:t>Jeuk in neus en/of ogen</a:t>
            </a:r>
          </a:p>
          <a:p>
            <a:pPr lvl="1"/>
            <a:r>
              <a:rPr lang="nl-NL" dirty="0" smtClean="0"/>
              <a:t>Verstopte neus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4218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verkoudheid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Ontsteking slijmvliezen neus, neus-keelholte, bovenste luchtwegen</a:t>
            </a:r>
          </a:p>
          <a:p>
            <a:r>
              <a:rPr lang="nl-NL" dirty="0" smtClean="0">
                <a:hlinkClick r:id="rId2"/>
              </a:rPr>
              <a:t>https://www.youtube.com/watch/?v=yToii3-p-NI</a:t>
            </a:r>
            <a:r>
              <a:rPr lang="nl-NL" dirty="0" smtClean="0"/>
              <a:t> </a:t>
            </a:r>
          </a:p>
          <a:p>
            <a:r>
              <a:rPr lang="nl-NL" dirty="0" smtClean="0"/>
              <a:t>Verschijnselen…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67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Griep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Influenza</a:t>
            </a:r>
          </a:p>
          <a:p>
            <a:r>
              <a:rPr lang="nl-NL" dirty="0" smtClean="0"/>
              <a:t>Veroorzaakt door virus</a:t>
            </a:r>
          </a:p>
          <a:p>
            <a:r>
              <a:rPr lang="nl-NL" dirty="0" smtClean="0"/>
              <a:t>Verschijnselen:</a:t>
            </a:r>
          </a:p>
          <a:p>
            <a:pPr lvl="1"/>
            <a:r>
              <a:rPr lang="nl-NL" dirty="0" smtClean="0"/>
              <a:t>Erg ziek voelen</a:t>
            </a:r>
          </a:p>
          <a:p>
            <a:pPr lvl="1"/>
            <a:r>
              <a:rPr lang="nl-NL" dirty="0" smtClean="0"/>
              <a:t>Koorts</a:t>
            </a:r>
          </a:p>
          <a:p>
            <a:pPr lvl="1"/>
            <a:r>
              <a:rPr lang="nl-NL" dirty="0" smtClean="0"/>
              <a:t>Spierpijnen of lam gevoel in spieren</a:t>
            </a:r>
          </a:p>
          <a:p>
            <a:pPr lvl="1"/>
            <a:r>
              <a:rPr lang="nl-NL" dirty="0" smtClean="0"/>
              <a:t>Hoofdpijn 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Steenpuisten </a:t>
            </a:r>
            <a:r>
              <a:rPr lang="nl-NL" dirty="0" smtClean="0">
                <a:sym typeface="Wingdings" panose="05000000000000000000" pitchFamily="2" charset="2"/>
              </a:rPr>
              <a:t> longontsteking</a:t>
            </a: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0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Ontstoken amandelen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Adenoïditis</a:t>
            </a:r>
            <a:r>
              <a:rPr lang="nl-NL" dirty="0" smtClean="0"/>
              <a:t> (neusamandel ontstoken)</a:t>
            </a:r>
          </a:p>
          <a:p>
            <a:r>
              <a:rPr lang="nl-NL" dirty="0" smtClean="0"/>
              <a:t>Tonsillitis (keelamandelen ontstoken)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78" y="2852935"/>
            <a:ext cx="6678522" cy="400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56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Tonsillitis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www.dontforgetthebubbles.com/wp-content/uploads/2013/07/more-tons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395864" cy="4796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80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7150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Bronchitis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Uitbreiding verkoudheid naar luchtwegen</a:t>
            </a:r>
          </a:p>
          <a:p>
            <a:r>
              <a:rPr lang="nl-NL" dirty="0" smtClean="0"/>
              <a:t>Chronisch</a:t>
            </a:r>
          </a:p>
          <a:p>
            <a:r>
              <a:rPr lang="nl-NL" dirty="0" err="1" smtClean="0"/>
              <a:t>Bronchiëctasieën</a:t>
            </a:r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" y="4725144"/>
            <a:ext cx="4189306" cy="214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840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Longaandoeningen</a:t>
            </a:r>
            <a:r>
              <a:rPr lang="en-US" dirty="0" smtClean="0"/>
              <a:t> </a:t>
            </a:r>
            <a:r>
              <a:rPr lang="en-US" dirty="0" err="1" smtClean="0"/>
              <a:t>i.h.a</a:t>
            </a:r>
            <a:r>
              <a:rPr lang="en-US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Onderzoek</a:t>
            </a:r>
            <a:endParaRPr lang="en-US" dirty="0" smtClean="0"/>
          </a:p>
          <a:p>
            <a:pPr lvl="1"/>
            <a:r>
              <a:rPr lang="en-US" dirty="0" err="1" smtClean="0"/>
              <a:t>Observatie</a:t>
            </a:r>
            <a:r>
              <a:rPr lang="en-US" dirty="0" smtClean="0"/>
              <a:t> / </a:t>
            </a:r>
            <a:r>
              <a:rPr lang="en-US" dirty="0" err="1" smtClean="0"/>
              <a:t>inspectie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Wheezing, stridor</a:t>
            </a:r>
          </a:p>
          <a:p>
            <a:pPr lvl="2"/>
            <a:r>
              <a:rPr lang="en-US" dirty="0" err="1" smtClean="0"/>
              <a:t>Trommelstokvingers</a:t>
            </a:r>
            <a:endParaRPr lang="en-US" dirty="0" smtClean="0"/>
          </a:p>
          <a:p>
            <a:pPr lvl="2"/>
            <a:r>
              <a:rPr lang="en-US" dirty="0" err="1" smtClean="0"/>
              <a:t>Cyanose</a:t>
            </a:r>
            <a:endParaRPr lang="en-US" dirty="0"/>
          </a:p>
          <a:p>
            <a:pPr lvl="2"/>
            <a:r>
              <a:rPr lang="en-US" dirty="0" err="1" smtClean="0"/>
              <a:t>Tachypnoe</a:t>
            </a:r>
            <a:r>
              <a:rPr lang="en-US" dirty="0" smtClean="0"/>
              <a:t> of </a:t>
            </a:r>
            <a:r>
              <a:rPr lang="en-US" dirty="0" err="1" smtClean="0"/>
              <a:t>bradypnoe</a:t>
            </a:r>
            <a:endParaRPr lang="en-US" dirty="0" smtClean="0"/>
          </a:p>
          <a:p>
            <a:pPr lvl="2"/>
            <a:r>
              <a:rPr lang="en-US" dirty="0" err="1" smtClean="0"/>
              <a:t>Dyspnoe</a:t>
            </a:r>
            <a:endParaRPr lang="en-US" dirty="0" smtClean="0"/>
          </a:p>
          <a:p>
            <a:pPr lvl="2"/>
            <a:r>
              <a:rPr lang="en-US" dirty="0" err="1" smtClean="0"/>
              <a:t>Hoesten</a:t>
            </a:r>
            <a:r>
              <a:rPr lang="en-US" dirty="0" smtClean="0"/>
              <a:t> </a:t>
            </a:r>
            <a:r>
              <a:rPr lang="en-US" dirty="0" err="1" smtClean="0"/>
              <a:t>evt</a:t>
            </a:r>
            <a:r>
              <a:rPr lang="en-US" dirty="0" smtClean="0"/>
              <a:t>. met sputum</a:t>
            </a:r>
          </a:p>
          <a:p>
            <a:pPr lvl="2"/>
            <a:r>
              <a:rPr lang="en-US" dirty="0" err="1" smtClean="0"/>
              <a:t>Pijn</a:t>
            </a:r>
            <a:r>
              <a:rPr lang="en-US" dirty="0" smtClean="0"/>
              <a:t>? </a:t>
            </a:r>
          </a:p>
          <a:p>
            <a:pPr lvl="1"/>
            <a:r>
              <a:rPr lang="en-US" dirty="0" err="1" smtClean="0"/>
              <a:t>Percussie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Auscultatie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Wheezing, stridor, </a:t>
            </a:r>
            <a:r>
              <a:rPr lang="en-US" dirty="0" err="1" smtClean="0"/>
              <a:t>crepitaties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3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smtClean="0"/>
              <a:t>Afwijkende adempatronen (dyspneu)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altLang="nl-NL" smtClean="0"/>
              <a:t>Hypoventilatie:</a:t>
            </a:r>
          </a:p>
          <a:p>
            <a:pPr lvl="1">
              <a:lnSpc>
                <a:spcPct val="90000"/>
              </a:lnSpc>
            </a:pPr>
            <a:r>
              <a:rPr lang="nl-NL" altLang="nl-NL" smtClean="0"/>
              <a:t>Bradypneu = vertraagde ademhaling</a:t>
            </a:r>
          </a:p>
          <a:p>
            <a:pPr lvl="1">
              <a:lnSpc>
                <a:spcPct val="90000"/>
              </a:lnSpc>
            </a:pPr>
            <a:r>
              <a:rPr lang="nl-NL" altLang="nl-NL" smtClean="0"/>
              <a:t>Hypopneu: verminderde luchtdoorgang (meer dan 50% vermindering van de luchtstroom </a:t>
            </a:r>
            <a:r>
              <a:rPr lang="nl-NL" altLang="nl-NL" smtClean="0">
                <a:sym typeface="Wingdings" charset="2"/>
              </a:rPr>
              <a:t> zuurstof gehalte in het bloed daalt)</a:t>
            </a:r>
            <a:endParaRPr lang="nl-NL" altLang="nl-NL" smtClean="0"/>
          </a:p>
          <a:p>
            <a:pPr>
              <a:lnSpc>
                <a:spcPct val="90000"/>
              </a:lnSpc>
            </a:pPr>
            <a:r>
              <a:rPr lang="nl-NL" altLang="nl-NL" smtClean="0"/>
              <a:t>Apneu/ apnoe:</a:t>
            </a:r>
            <a:r>
              <a:rPr lang="nl-NL" altLang="nl-NL" sz="2800" smtClean="0"/>
              <a:t> tijdelijk ophouden van de ademhaling</a:t>
            </a:r>
          </a:p>
          <a:p>
            <a:pPr>
              <a:lnSpc>
                <a:spcPct val="90000"/>
              </a:lnSpc>
            </a:pPr>
            <a:r>
              <a:rPr lang="nl-NL" altLang="nl-NL" smtClean="0"/>
              <a:t>Hyperventilatie:</a:t>
            </a:r>
          </a:p>
          <a:p>
            <a:pPr lvl="1">
              <a:lnSpc>
                <a:spcPct val="90000"/>
              </a:lnSpc>
            </a:pPr>
            <a:r>
              <a:rPr lang="nl-NL" altLang="nl-NL" smtClean="0"/>
              <a:t>Hyperpneu </a:t>
            </a:r>
          </a:p>
          <a:p>
            <a:pPr lvl="1">
              <a:lnSpc>
                <a:spcPct val="90000"/>
              </a:lnSpc>
            </a:pPr>
            <a:r>
              <a:rPr lang="nl-NL" altLang="nl-NL" smtClean="0"/>
              <a:t>Tachypneu = versnelde ademhaling</a:t>
            </a:r>
          </a:p>
          <a:p>
            <a:pPr>
              <a:lnSpc>
                <a:spcPct val="90000"/>
              </a:lnSpc>
            </a:pPr>
            <a:endParaRPr lang="nl-NL" altLang="nl-NL" sz="2800" smtClean="0"/>
          </a:p>
        </p:txBody>
      </p:sp>
    </p:spTree>
    <p:extLst>
      <p:ext uri="{BB962C8B-B14F-4D97-AF65-F5344CB8AC3E}">
        <p14:creationId xmlns:p14="http://schemas.microsoft.com/office/powerpoint/2010/main" val="23455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longaandoeningen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Onderzoek</a:t>
            </a:r>
            <a:endParaRPr lang="en-US" dirty="0" smtClean="0"/>
          </a:p>
          <a:p>
            <a:pPr lvl="1"/>
            <a:r>
              <a:rPr lang="en-US" dirty="0" err="1" smtClean="0"/>
              <a:t>Beeldvormend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X-thorax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CT</a:t>
            </a:r>
            <a:r>
              <a:rPr lang="en-US" dirty="0" smtClean="0"/>
              <a:t>, </a:t>
            </a:r>
            <a:r>
              <a:rPr lang="en-US" dirty="0" err="1" smtClean="0"/>
              <a:t>ventilatie-perfusiescan</a:t>
            </a:r>
            <a:endParaRPr lang="en-US" dirty="0" smtClean="0"/>
          </a:p>
          <a:p>
            <a:pPr lvl="1"/>
            <a:r>
              <a:rPr lang="en-US" dirty="0" err="1" smtClean="0"/>
              <a:t>Bloedonderzoek</a:t>
            </a:r>
            <a:r>
              <a:rPr lang="en-US" dirty="0" smtClean="0"/>
              <a:t>: </a:t>
            </a:r>
            <a:r>
              <a:rPr lang="en-US" dirty="0" err="1" smtClean="0"/>
              <a:t>bloedgassen</a:t>
            </a:r>
            <a:r>
              <a:rPr lang="en-US" dirty="0" smtClean="0"/>
              <a:t>, </a:t>
            </a:r>
            <a:r>
              <a:rPr lang="en-US" dirty="0" err="1" smtClean="0"/>
              <a:t>Hb</a:t>
            </a:r>
            <a:r>
              <a:rPr lang="en-US" dirty="0" smtClean="0"/>
              <a:t>, </a:t>
            </a:r>
            <a:r>
              <a:rPr lang="en-US" dirty="0" err="1" smtClean="0"/>
              <a:t>Ht</a:t>
            </a:r>
            <a:r>
              <a:rPr lang="en-US" dirty="0" smtClean="0"/>
              <a:t>, </a:t>
            </a:r>
            <a:r>
              <a:rPr lang="en-US" dirty="0" err="1" smtClean="0"/>
              <a:t>ontstekingswaarden</a:t>
            </a:r>
            <a:r>
              <a:rPr lang="en-US" dirty="0" smtClean="0"/>
              <a:t>, </a:t>
            </a:r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tumormarkers</a:t>
            </a:r>
            <a:endParaRPr lang="en-US" dirty="0" smtClean="0"/>
          </a:p>
          <a:p>
            <a:pPr lvl="1"/>
            <a:r>
              <a:rPr lang="en-US" dirty="0" err="1" smtClean="0"/>
              <a:t>Sputumonderzoek</a:t>
            </a:r>
            <a:r>
              <a:rPr lang="en-US" dirty="0" smtClean="0"/>
              <a:t>, </a:t>
            </a:r>
            <a:r>
              <a:rPr lang="en-US" dirty="0" err="1" smtClean="0"/>
              <a:t>kweek</a:t>
            </a:r>
            <a:endParaRPr lang="en-US" dirty="0" smtClean="0"/>
          </a:p>
          <a:p>
            <a:pPr lvl="1"/>
            <a:r>
              <a:rPr lang="en-US" dirty="0" err="1" smtClean="0"/>
              <a:t>Functie-onderzoek</a:t>
            </a:r>
            <a:endParaRPr lang="en-US" dirty="0" smtClean="0"/>
          </a:p>
          <a:p>
            <a:pPr lvl="2"/>
            <a:r>
              <a:rPr lang="en-US" dirty="0" err="1" smtClean="0">
                <a:hlinkClick r:id="rId4"/>
              </a:rPr>
              <a:t>Spirometrie</a:t>
            </a:r>
            <a:r>
              <a:rPr lang="en-US" dirty="0" smtClean="0"/>
              <a:t>, </a:t>
            </a:r>
            <a:r>
              <a:rPr lang="en-US" dirty="0" err="1" smtClean="0"/>
              <a:t>peakflow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bodybox</a:t>
            </a:r>
            <a:r>
              <a:rPr lang="en-US" dirty="0" smtClean="0"/>
              <a:t>, </a:t>
            </a:r>
            <a:r>
              <a:rPr lang="en-US" dirty="0" err="1" smtClean="0"/>
              <a:t>histaminedrempel</a:t>
            </a:r>
            <a:endParaRPr lang="en-US" dirty="0"/>
          </a:p>
          <a:p>
            <a:pPr lvl="1"/>
            <a:r>
              <a:rPr lang="en-US" dirty="0" err="1" smtClean="0"/>
              <a:t>Pleurapunctie</a:t>
            </a:r>
            <a:endParaRPr lang="en-US" dirty="0" smtClean="0"/>
          </a:p>
          <a:p>
            <a:pPr lvl="1"/>
            <a:r>
              <a:rPr lang="en-US" dirty="0" err="1" smtClean="0">
                <a:hlinkClick r:id="rId6"/>
              </a:rPr>
              <a:t>Bronchoscopie</a:t>
            </a:r>
            <a:endParaRPr lang="en-US" dirty="0" smtClean="0"/>
          </a:p>
          <a:p>
            <a:pPr lvl="1"/>
            <a:r>
              <a:rPr lang="en-US" dirty="0" err="1" smtClean="0"/>
              <a:t>Mantouxreactie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2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Gevolgen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Angst</a:t>
            </a:r>
          </a:p>
          <a:p>
            <a:r>
              <a:rPr lang="en-US" dirty="0" err="1" smtClean="0"/>
              <a:t>Niet</a:t>
            </a:r>
            <a:r>
              <a:rPr lang="en-US" dirty="0" smtClean="0"/>
              <a:t> plat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liggen</a:t>
            </a:r>
            <a:endParaRPr lang="en-US" dirty="0" smtClean="0"/>
          </a:p>
          <a:p>
            <a:r>
              <a:rPr lang="en-US" dirty="0" err="1" smtClean="0"/>
              <a:t>Infectierisico</a:t>
            </a:r>
            <a:endParaRPr lang="en-US" dirty="0" smtClean="0"/>
          </a:p>
          <a:p>
            <a:r>
              <a:rPr lang="en-US" dirty="0" err="1" smtClean="0"/>
              <a:t>Slechter</a:t>
            </a:r>
            <a:r>
              <a:rPr lang="en-US" dirty="0" smtClean="0"/>
              <a:t> </a:t>
            </a:r>
            <a:r>
              <a:rPr lang="en-US" dirty="0" err="1" smtClean="0"/>
              <a:t>eten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verhoogde</a:t>
            </a:r>
            <a:r>
              <a:rPr lang="en-US" dirty="0" smtClean="0"/>
              <a:t> </a:t>
            </a:r>
            <a:r>
              <a:rPr lang="en-US" dirty="0" err="1" smtClean="0"/>
              <a:t>behoefte</a:t>
            </a:r>
            <a:endParaRPr lang="en-US" dirty="0" smtClean="0"/>
          </a:p>
          <a:p>
            <a:r>
              <a:rPr lang="en-US" dirty="0" err="1" smtClean="0"/>
              <a:t>Slechter</a:t>
            </a:r>
            <a:r>
              <a:rPr lang="en-US" dirty="0" smtClean="0"/>
              <a:t> </a:t>
            </a:r>
            <a:r>
              <a:rPr lang="en-US" dirty="0" err="1" smtClean="0"/>
              <a:t>slapen</a:t>
            </a:r>
            <a:r>
              <a:rPr lang="en-US" dirty="0" smtClean="0"/>
              <a:t>, </a:t>
            </a:r>
            <a:r>
              <a:rPr lang="en-US" dirty="0" err="1" smtClean="0"/>
              <a:t>vermoeidheid</a:t>
            </a:r>
            <a:endParaRPr lang="en-US" dirty="0" smtClean="0"/>
          </a:p>
          <a:p>
            <a:r>
              <a:rPr lang="en-US" smtClean="0"/>
              <a:t>Pijn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6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longaandoeningen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Ontstekingen</a:t>
            </a:r>
            <a:r>
              <a:rPr lang="en-US" dirty="0" smtClean="0"/>
              <a:t>: </a:t>
            </a:r>
            <a:r>
              <a:rPr lang="en-US" dirty="0" err="1" smtClean="0">
                <a:hlinkClick r:id="rId2"/>
              </a:rPr>
              <a:t>Pneumonie</a:t>
            </a:r>
            <a:r>
              <a:rPr lang="en-US" dirty="0" smtClean="0"/>
              <a:t>, </a:t>
            </a:r>
            <a:r>
              <a:rPr lang="en-US" dirty="0" err="1" smtClean="0"/>
              <a:t>bacterieel</a:t>
            </a:r>
            <a:r>
              <a:rPr lang="en-US" dirty="0" smtClean="0"/>
              <a:t> en </a:t>
            </a:r>
            <a:r>
              <a:rPr lang="en-US" dirty="0" err="1" smtClean="0"/>
              <a:t>viraal</a:t>
            </a:r>
            <a:r>
              <a:rPr lang="en-US" dirty="0" smtClean="0"/>
              <a:t> (</a:t>
            </a:r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schimmel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Onderste</a:t>
            </a:r>
            <a:r>
              <a:rPr lang="en-US" dirty="0" smtClean="0"/>
              <a:t> </a:t>
            </a:r>
            <a:r>
              <a:rPr lang="en-US" dirty="0" err="1" smtClean="0"/>
              <a:t>luchtweginfectie</a:t>
            </a:r>
            <a:r>
              <a:rPr lang="en-US" dirty="0" smtClean="0"/>
              <a:t>, </a:t>
            </a:r>
            <a:r>
              <a:rPr lang="en-US" dirty="0" err="1" smtClean="0">
                <a:hlinkClick r:id="rId3"/>
              </a:rPr>
              <a:t>symptomen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bacterieel</a:t>
            </a:r>
            <a:r>
              <a:rPr lang="en-US" dirty="0" smtClean="0"/>
              <a:t>) </a:t>
            </a:r>
            <a:r>
              <a:rPr lang="en-US" dirty="0" err="1" smtClean="0"/>
              <a:t>koorts</a:t>
            </a:r>
            <a:endParaRPr lang="en-US" dirty="0" smtClean="0"/>
          </a:p>
          <a:p>
            <a:pPr lvl="1"/>
            <a:r>
              <a:rPr lang="en-US" dirty="0" err="1" smtClean="0"/>
              <a:t>Tachypnoe</a:t>
            </a:r>
            <a:endParaRPr lang="en-US" dirty="0" smtClean="0"/>
          </a:p>
          <a:p>
            <a:pPr lvl="1"/>
            <a:r>
              <a:rPr lang="en-US" dirty="0" err="1" smtClean="0"/>
              <a:t>Pijn</a:t>
            </a:r>
            <a:r>
              <a:rPr lang="en-US" dirty="0" smtClean="0"/>
              <a:t> in de </a:t>
            </a:r>
            <a:r>
              <a:rPr lang="en-US" dirty="0" err="1" smtClean="0"/>
              <a:t>borstkas</a:t>
            </a:r>
            <a:endParaRPr lang="en-US" dirty="0" smtClean="0"/>
          </a:p>
          <a:p>
            <a:pPr lvl="1"/>
            <a:r>
              <a:rPr lang="en-US" dirty="0" err="1" smtClean="0"/>
              <a:t>Ophoesten</a:t>
            </a:r>
            <a:r>
              <a:rPr lang="en-US" dirty="0" smtClean="0"/>
              <a:t> </a:t>
            </a:r>
            <a:r>
              <a:rPr lang="en-US" dirty="0" err="1" smtClean="0"/>
              <a:t>taai</a:t>
            </a:r>
            <a:r>
              <a:rPr lang="en-US" dirty="0" smtClean="0"/>
              <a:t> </a:t>
            </a:r>
            <a:r>
              <a:rPr lang="en-US" dirty="0" err="1" smtClean="0"/>
              <a:t>slijm</a:t>
            </a:r>
            <a:r>
              <a:rPr lang="en-US" dirty="0" smtClean="0"/>
              <a:t> (</a:t>
            </a:r>
            <a:r>
              <a:rPr lang="en-US" dirty="0" err="1" smtClean="0"/>
              <a:t>bacterieel</a:t>
            </a:r>
            <a:r>
              <a:rPr lang="en-US" dirty="0" smtClean="0"/>
              <a:t>) en </a:t>
            </a:r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 smtClean="0"/>
              <a:t>bloed</a:t>
            </a:r>
            <a:endParaRPr lang="en-US" dirty="0" smtClean="0"/>
          </a:p>
          <a:p>
            <a:r>
              <a:rPr lang="en-US" dirty="0" smtClean="0"/>
              <a:t>Diagnose: </a:t>
            </a:r>
            <a:r>
              <a:rPr lang="en-US" dirty="0" err="1" smtClean="0"/>
              <a:t>auscultatie</a:t>
            </a:r>
            <a:r>
              <a:rPr lang="en-US" dirty="0" smtClean="0"/>
              <a:t>, </a:t>
            </a:r>
            <a:r>
              <a:rPr lang="en-US" dirty="0" err="1" smtClean="0"/>
              <a:t>kweek</a:t>
            </a:r>
            <a:endParaRPr lang="en-US" dirty="0" smtClean="0"/>
          </a:p>
          <a:p>
            <a:r>
              <a:rPr lang="en-US" dirty="0" err="1" smtClean="0"/>
              <a:t>Behandeling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O2, </a:t>
            </a:r>
            <a:r>
              <a:rPr lang="en-US" dirty="0" err="1" smtClean="0"/>
              <a:t>afweer</a:t>
            </a:r>
            <a:r>
              <a:rPr lang="en-US" dirty="0" smtClean="0"/>
              <a:t> </a:t>
            </a:r>
            <a:r>
              <a:rPr lang="en-US" dirty="0" err="1" smtClean="0"/>
              <a:t>ondersteunen</a:t>
            </a:r>
            <a:r>
              <a:rPr lang="en-US" dirty="0" smtClean="0"/>
              <a:t>, </a:t>
            </a:r>
            <a:r>
              <a:rPr lang="en-US" dirty="0" err="1" smtClean="0"/>
              <a:t>slijm</a:t>
            </a:r>
            <a:r>
              <a:rPr lang="en-US" dirty="0" smtClean="0"/>
              <a:t> </a:t>
            </a:r>
            <a:r>
              <a:rPr lang="en-US" dirty="0" err="1" smtClean="0"/>
              <a:t>verdunnen</a:t>
            </a:r>
            <a:r>
              <a:rPr lang="en-US" dirty="0" smtClean="0"/>
              <a:t>, </a:t>
            </a:r>
            <a:r>
              <a:rPr lang="en-US" dirty="0" err="1" smtClean="0"/>
              <a:t>evt</a:t>
            </a:r>
            <a:r>
              <a:rPr lang="en-US" dirty="0" smtClean="0"/>
              <a:t> </a:t>
            </a:r>
            <a:r>
              <a:rPr lang="en-US" dirty="0" err="1" smtClean="0"/>
              <a:t>prednison</a:t>
            </a:r>
            <a:endParaRPr lang="en-US" dirty="0" smtClean="0"/>
          </a:p>
          <a:p>
            <a:pPr lvl="1"/>
            <a:r>
              <a:rPr lang="en-US" dirty="0" err="1" smtClean="0"/>
              <a:t>bacteriële</a:t>
            </a:r>
            <a:r>
              <a:rPr lang="en-US" dirty="0" smtClean="0"/>
              <a:t>: </a:t>
            </a:r>
            <a:r>
              <a:rPr lang="en-US" dirty="0" err="1" smtClean="0"/>
              <a:t>antibiotica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8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1" y="3140968"/>
            <a:ext cx="4620378" cy="36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Longaandoeningen</a:t>
            </a:r>
            <a:r>
              <a:rPr lang="en-US" dirty="0" smtClean="0"/>
              <a:t>: TBC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Ontstekingen</a:t>
            </a:r>
            <a:r>
              <a:rPr lang="en-US" dirty="0" smtClean="0"/>
              <a:t>: </a:t>
            </a:r>
            <a:r>
              <a:rPr lang="en-US" dirty="0" err="1" smtClean="0">
                <a:hlinkClick r:id="rId3"/>
              </a:rPr>
              <a:t>Tuberculose</a:t>
            </a:r>
            <a:endParaRPr lang="en-US" dirty="0" smtClean="0"/>
          </a:p>
          <a:p>
            <a:pPr lvl="1"/>
            <a:r>
              <a:rPr lang="nl-NL" altLang="nl-NL" dirty="0"/>
              <a:t>Infectie door bacterie </a:t>
            </a:r>
            <a:r>
              <a:rPr lang="nl-NL" altLang="nl-NL" dirty="0" smtClean="0"/>
              <a:t> </a:t>
            </a:r>
            <a:r>
              <a:rPr lang="nl-NL" altLang="nl-NL" i="1" dirty="0" err="1" smtClean="0"/>
              <a:t>Mycobacteriumtuberculosis</a:t>
            </a:r>
            <a:r>
              <a:rPr lang="nl-NL" altLang="nl-NL" dirty="0" smtClean="0"/>
              <a:t>-complex</a:t>
            </a:r>
            <a:endParaRPr lang="nl-NL" altLang="nl-NL" dirty="0"/>
          </a:p>
          <a:p>
            <a:pPr lvl="1"/>
            <a:r>
              <a:rPr lang="nl-NL" altLang="nl-NL" dirty="0" smtClean="0"/>
              <a:t>Typerende </a:t>
            </a:r>
            <a:r>
              <a:rPr lang="nl-NL" altLang="nl-NL" dirty="0"/>
              <a:t>‘</a:t>
            </a:r>
            <a:r>
              <a:rPr lang="nl-NL" altLang="nl-NL" dirty="0" err="1"/>
              <a:t>tubercula</a:t>
            </a:r>
            <a:r>
              <a:rPr lang="nl-NL" altLang="nl-NL" dirty="0"/>
              <a:t>’ (Latijn, meervoud voor knobbel) in de aangedane </a:t>
            </a:r>
            <a:r>
              <a:rPr lang="nl-NL" altLang="nl-NL" dirty="0" smtClean="0"/>
              <a:t>weefsels</a:t>
            </a:r>
          </a:p>
          <a:p>
            <a:pPr lvl="1"/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Longaandoeningen: TBC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kan na infectie lange tijd (een mensenleven) latent aanwezig blijven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Kan onder “gunstige” omstandigheden opnieuw gaan delen en ziekteverschijnselen veroorzaken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mtClean="0"/>
              <a:t>Kan m.n. longen (pulmonaal, 49%), hersenvliezen, lymfeklieren, skelet, gewrichten, nieren en darmen (extra-pulmonaal, 41%) aantasten.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mtClean="0"/>
              <a:t>Onbehandeld meestal vroegtijdige dood.</a:t>
            </a:r>
          </a:p>
        </p:txBody>
      </p:sp>
    </p:spTree>
    <p:extLst>
      <p:ext uri="{BB962C8B-B14F-4D97-AF65-F5344CB8AC3E}">
        <p14:creationId xmlns:p14="http://schemas.microsoft.com/office/powerpoint/2010/main" val="7421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longaandoeningen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Pleuritis</a:t>
            </a:r>
            <a:endParaRPr lang="en-US" dirty="0" smtClean="0"/>
          </a:p>
          <a:p>
            <a:pPr lvl="1"/>
            <a:r>
              <a:rPr lang="en-US" dirty="0" err="1" smtClean="0"/>
              <a:t>Ontsteking</a:t>
            </a:r>
            <a:r>
              <a:rPr lang="en-US" dirty="0" smtClean="0"/>
              <a:t> </a:t>
            </a:r>
            <a:r>
              <a:rPr lang="en-US" dirty="0" err="1" smtClean="0"/>
              <a:t>pleurabladen</a:t>
            </a:r>
            <a:endParaRPr lang="en-US" dirty="0" smtClean="0"/>
          </a:p>
          <a:p>
            <a:pPr lvl="1"/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complicatie</a:t>
            </a:r>
            <a:r>
              <a:rPr lang="en-US" dirty="0" smtClean="0"/>
              <a:t> </a:t>
            </a:r>
            <a:r>
              <a:rPr lang="en-US" dirty="0" err="1" smtClean="0"/>
              <a:t>pneumonie</a:t>
            </a:r>
            <a:r>
              <a:rPr lang="en-US" dirty="0" smtClean="0"/>
              <a:t>, </a:t>
            </a:r>
            <a:r>
              <a:rPr lang="en-US" dirty="0" err="1" smtClean="0"/>
              <a:t>longembolie</a:t>
            </a:r>
            <a:r>
              <a:rPr lang="en-US" dirty="0" smtClean="0"/>
              <a:t>, </a:t>
            </a:r>
            <a:r>
              <a:rPr lang="en-US" dirty="0" err="1" smtClean="0"/>
              <a:t>tuberculose</a:t>
            </a:r>
            <a:r>
              <a:rPr lang="en-US" dirty="0" smtClean="0"/>
              <a:t> of </a:t>
            </a:r>
            <a:r>
              <a:rPr lang="en-US" dirty="0" err="1" smtClean="0"/>
              <a:t>carcinoom</a:t>
            </a:r>
            <a:endParaRPr lang="en-US" dirty="0" smtClean="0"/>
          </a:p>
          <a:p>
            <a:pPr lvl="1"/>
            <a:r>
              <a:rPr lang="en-US" dirty="0" err="1" smtClean="0"/>
              <a:t>Vormen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Droog</a:t>
            </a:r>
            <a:r>
              <a:rPr lang="en-US" dirty="0" smtClean="0"/>
              <a:t>: </a:t>
            </a:r>
            <a:r>
              <a:rPr lang="en-US" dirty="0" err="1" smtClean="0"/>
              <a:t>pijn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ademhaling</a:t>
            </a:r>
            <a:r>
              <a:rPr lang="en-US" dirty="0" smtClean="0"/>
              <a:t> door </a:t>
            </a:r>
            <a:r>
              <a:rPr lang="en-US" dirty="0" err="1" smtClean="0"/>
              <a:t>schuren</a:t>
            </a:r>
            <a:endParaRPr lang="en-US" dirty="0" smtClean="0"/>
          </a:p>
          <a:p>
            <a:pPr lvl="2"/>
            <a:r>
              <a:rPr lang="en-US" dirty="0" smtClean="0"/>
              <a:t>Nat: </a:t>
            </a:r>
            <a:r>
              <a:rPr lang="en-US" dirty="0" err="1" smtClean="0"/>
              <a:t>vochtophoping</a:t>
            </a:r>
            <a:r>
              <a:rPr lang="en-US" dirty="0" smtClean="0"/>
              <a:t> &gt; </a:t>
            </a:r>
            <a:r>
              <a:rPr lang="en-US" dirty="0" err="1" smtClean="0"/>
              <a:t>belemmering</a:t>
            </a:r>
            <a:r>
              <a:rPr lang="en-US" dirty="0" smtClean="0"/>
              <a:t> </a:t>
            </a:r>
            <a:r>
              <a:rPr lang="en-US" dirty="0" err="1" smtClean="0"/>
              <a:t>ademhaling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Pleurapunctie</a:t>
            </a: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9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longaandoeningen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Pneumothorax</a:t>
            </a:r>
            <a:endParaRPr lang="en-US" dirty="0" smtClean="0"/>
          </a:p>
          <a:p>
            <a:pPr lvl="1"/>
            <a:r>
              <a:rPr lang="en-US" dirty="0" err="1" smtClean="0"/>
              <a:t>Klaplong</a:t>
            </a:r>
            <a:endParaRPr lang="en-US" dirty="0" smtClean="0"/>
          </a:p>
          <a:p>
            <a:pPr lvl="1"/>
            <a:r>
              <a:rPr lang="en-US" dirty="0" err="1" smtClean="0"/>
              <a:t>Oorzaken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Aanleg</a:t>
            </a:r>
            <a:endParaRPr lang="en-US" dirty="0" smtClean="0"/>
          </a:p>
          <a:p>
            <a:pPr lvl="2"/>
            <a:r>
              <a:rPr lang="en-US" dirty="0" err="1" smtClean="0"/>
              <a:t>Complicatie</a:t>
            </a:r>
            <a:r>
              <a:rPr lang="en-US" dirty="0" smtClean="0"/>
              <a:t> COPD </a:t>
            </a:r>
            <a:r>
              <a:rPr lang="en-US" dirty="0" err="1" smtClean="0"/>
              <a:t>e.a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Trauma</a:t>
            </a:r>
          </a:p>
          <a:p>
            <a:pPr lvl="1"/>
            <a:r>
              <a:rPr lang="en-US" dirty="0" err="1" smtClean="0"/>
              <a:t>Symptomen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Acuut</a:t>
            </a:r>
            <a:r>
              <a:rPr lang="en-US" dirty="0" smtClean="0"/>
              <a:t> </a:t>
            </a:r>
            <a:r>
              <a:rPr lang="en-US" dirty="0" err="1" smtClean="0"/>
              <a:t>ontstaan</a:t>
            </a:r>
            <a:r>
              <a:rPr lang="en-US" dirty="0" smtClean="0"/>
              <a:t> </a:t>
            </a:r>
            <a:r>
              <a:rPr lang="en-US" dirty="0" err="1" smtClean="0"/>
              <a:t>hevige</a:t>
            </a:r>
            <a:r>
              <a:rPr lang="en-US" dirty="0" smtClean="0"/>
              <a:t> </a:t>
            </a:r>
            <a:r>
              <a:rPr lang="en-US" dirty="0" err="1" smtClean="0"/>
              <a:t>pijn</a:t>
            </a:r>
            <a:r>
              <a:rPr lang="en-US" dirty="0" smtClean="0"/>
              <a:t> en </a:t>
            </a:r>
            <a:r>
              <a:rPr lang="en-US" dirty="0" err="1" smtClean="0"/>
              <a:t>benauwdheid</a:t>
            </a:r>
            <a:endParaRPr lang="en-US" dirty="0" smtClean="0"/>
          </a:p>
          <a:p>
            <a:pPr lvl="2"/>
            <a:r>
              <a:rPr lang="en-US" dirty="0" err="1" smtClean="0"/>
              <a:t>Asymmetrische</a:t>
            </a:r>
            <a:r>
              <a:rPr lang="en-US" dirty="0" smtClean="0"/>
              <a:t> </a:t>
            </a:r>
            <a:r>
              <a:rPr lang="en-US" dirty="0" err="1" smtClean="0"/>
              <a:t>adembeweging</a:t>
            </a:r>
            <a:r>
              <a:rPr lang="en-US" dirty="0" smtClean="0"/>
              <a:t> </a:t>
            </a:r>
            <a:r>
              <a:rPr lang="en-US" dirty="0" err="1" smtClean="0"/>
              <a:t>borstkas</a:t>
            </a:r>
            <a:endParaRPr lang="en-US" dirty="0" smtClean="0"/>
          </a:p>
          <a:p>
            <a:pPr lvl="2"/>
            <a:r>
              <a:rPr lang="en-US" dirty="0" err="1" smtClean="0"/>
              <a:t>Spanningspneumothorax</a:t>
            </a:r>
            <a:r>
              <a:rPr lang="en-US" dirty="0" smtClean="0"/>
              <a:t>: </a:t>
            </a:r>
            <a:r>
              <a:rPr lang="en-US" dirty="0" err="1" smtClean="0"/>
              <a:t>stuwing</a:t>
            </a:r>
            <a:r>
              <a:rPr lang="en-US" dirty="0" smtClean="0"/>
              <a:t> </a:t>
            </a:r>
            <a:r>
              <a:rPr lang="en-US" dirty="0" err="1" smtClean="0"/>
              <a:t>halsvenen</a:t>
            </a:r>
            <a:r>
              <a:rPr lang="en-US" dirty="0" smtClean="0"/>
              <a:t>, </a:t>
            </a:r>
            <a:r>
              <a:rPr lang="en-US" dirty="0" err="1" smtClean="0"/>
              <a:t>ernstige</a:t>
            </a:r>
            <a:r>
              <a:rPr lang="en-US" dirty="0" smtClean="0"/>
              <a:t> </a:t>
            </a:r>
            <a:r>
              <a:rPr lang="en-US" dirty="0" err="1" smtClean="0"/>
              <a:t>cyanose</a:t>
            </a:r>
            <a:r>
              <a:rPr lang="en-US" dirty="0" smtClean="0"/>
              <a:t> en </a:t>
            </a:r>
            <a:r>
              <a:rPr lang="en-US" dirty="0" err="1" smtClean="0"/>
              <a:t>dyspnoe</a:t>
            </a: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02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Chronische</a:t>
            </a:r>
            <a:r>
              <a:rPr lang="en-US" dirty="0" smtClean="0"/>
              <a:t> </a:t>
            </a:r>
            <a:r>
              <a:rPr lang="en-US" dirty="0" err="1" smtClean="0"/>
              <a:t>longaandoeningen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Longaanval</a:t>
            </a:r>
            <a:r>
              <a:rPr lang="en-US" dirty="0" smtClean="0"/>
              <a:t> = </a:t>
            </a:r>
            <a:r>
              <a:rPr lang="en-US" dirty="0" err="1" smtClean="0"/>
              <a:t>exacerbatie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COPD</a:t>
            </a:r>
            <a:r>
              <a:rPr lang="en-US" dirty="0" smtClean="0"/>
              <a:t> / </a:t>
            </a:r>
            <a:r>
              <a:rPr lang="en-US" dirty="0" err="1" smtClean="0"/>
              <a:t>Astma</a:t>
            </a:r>
            <a:endParaRPr lang="en-US" dirty="0" smtClean="0"/>
          </a:p>
          <a:p>
            <a:r>
              <a:rPr lang="en-US" dirty="0" smtClean="0"/>
              <a:t>Film COPD </a:t>
            </a:r>
            <a:r>
              <a:rPr lang="en-US" dirty="0" err="1" smtClean="0">
                <a:hlinkClick r:id="rId4"/>
              </a:rPr>
              <a:t>Chronische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longziekten</a:t>
            </a:r>
            <a:r>
              <a:rPr lang="en-US" dirty="0" smtClean="0"/>
              <a:t> </a:t>
            </a:r>
            <a:r>
              <a:rPr lang="en-US" dirty="0" err="1" smtClean="0"/>
              <a:t>Slingeland</a:t>
            </a:r>
            <a:r>
              <a:rPr lang="en-US" dirty="0" smtClean="0"/>
              <a:t> ZH</a:t>
            </a:r>
          </a:p>
          <a:p>
            <a:r>
              <a:rPr lang="en-US" dirty="0" smtClean="0"/>
              <a:t>Film </a:t>
            </a:r>
            <a:r>
              <a:rPr lang="en-US" dirty="0" err="1" smtClean="0">
                <a:hlinkClick r:id="rId5"/>
              </a:rPr>
              <a:t>overleven</a:t>
            </a:r>
            <a:r>
              <a:rPr lang="en-US" dirty="0" smtClean="0">
                <a:hlinkClick r:id="rId5"/>
              </a:rPr>
              <a:t> met COPD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66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COPD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Chronic</a:t>
            </a:r>
            <a:r>
              <a:rPr lang="nl-NL" dirty="0" smtClean="0"/>
              <a:t> </a:t>
            </a:r>
            <a:r>
              <a:rPr lang="nl-NL" dirty="0" err="1" smtClean="0"/>
              <a:t>obstructive</a:t>
            </a:r>
            <a:r>
              <a:rPr lang="nl-NL" dirty="0" smtClean="0"/>
              <a:t> </a:t>
            </a:r>
            <a:r>
              <a:rPr lang="nl-NL" dirty="0" err="1" smtClean="0"/>
              <a:t>pulmonary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endParaRPr lang="nl-NL" dirty="0" smtClean="0"/>
          </a:p>
          <a:p>
            <a:r>
              <a:rPr lang="nl-NL" dirty="0" smtClean="0"/>
              <a:t>Chronische bronchitis en longemfyseem</a:t>
            </a:r>
          </a:p>
          <a:p>
            <a:r>
              <a:rPr lang="nl-NL" dirty="0" smtClean="0"/>
              <a:t>Blijvend vernauwde longen door ontsteking van het slijmvlies in de luchtwegen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784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Chronische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longaandoeningen</a:t>
            </a:r>
            <a:endParaRPr lang="nl-NL" altLang="nl-NL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NL" sz="2800" dirty="0" smtClean="0"/>
              <a:t>Astma</a:t>
            </a:r>
          </a:p>
          <a:p>
            <a:pPr lvl="1">
              <a:lnSpc>
                <a:spcPct val="90000"/>
              </a:lnSpc>
            </a:pPr>
            <a:r>
              <a:rPr lang="nl-NL" altLang="nl-NL" sz="2400" dirty="0" smtClean="0"/>
              <a:t>Vormen:</a:t>
            </a:r>
          </a:p>
          <a:p>
            <a:pPr lvl="2">
              <a:lnSpc>
                <a:spcPct val="90000"/>
              </a:lnSpc>
            </a:pPr>
            <a:r>
              <a:rPr lang="nl-NL" altLang="nl-NL" sz="2000" dirty="0" smtClean="0"/>
              <a:t>Astma bronchiale</a:t>
            </a:r>
          </a:p>
          <a:p>
            <a:pPr lvl="2">
              <a:lnSpc>
                <a:spcPct val="90000"/>
              </a:lnSpc>
            </a:pPr>
            <a:r>
              <a:rPr lang="nl-NL" altLang="nl-NL" sz="2000" dirty="0" smtClean="0"/>
              <a:t>Astmatische bronchitis</a:t>
            </a:r>
          </a:p>
          <a:p>
            <a:pPr lvl="1">
              <a:lnSpc>
                <a:spcPct val="90000"/>
              </a:lnSpc>
            </a:pPr>
            <a:r>
              <a:rPr lang="nl-NL" altLang="nl-NL" sz="2400" dirty="0" smtClean="0"/>
              <a:t>Beide in aanvallen uitgelokt door:</a:t>
            </a:r>
          </a:p>
          <a:p>
            <a:pPr lvl="2">
              <a:lnSpc>
                <a:spcPct val="90000"/>
              </a:lnSpc>
            </a:pPr>
            <a:r>
              <a:rPr lang="nl-NL" altLang="nl-NL" sz="2000" dirty="0" smtClean="0"/>
              <a:t>Aspecifieke (koude, vochtige lucht, uitlaatgassen: te maken met luchtkwaliteit) en</a:t>
            </a:r>
          </a:p>
          <a:p>
            <a:pPr lvl="2">
              <a:lnSpc>
                <a:spcPct val="90000"/>
              </a:lnSpc>
            </a:pPr>
            <a:r>
              <a:rPr lang="nl-NL" altLang="nl-NL" sz="2000" dirty="0" smtClean="0"/>
              <a:t>Specifieke prikkels (allergische: te maken met producten van levende organismen)</a:t>
            </a:r>
          </a:p>
          <a:p>
            <a:pPr lvl="2">
              <a:lnSpc>
                <a:spcPct val="90000"/>
              </a:lnSpc>
            </a:pPr>
            <a:r>
              <a:rPr lang="nl-NL" altLang="nl-NL" sz="2000" dirty="0" smtClean="0"/>
              <a:t>Tenminste als je aanleg hebt om hierop te reageren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COPD</a:t>
            </a:r>
          </a:p>
          <a:p>
            <a:pPr lvl="1">
              <a:lnSpc>
                <a:spcPct val="90000"/>
              </a:lnSpc>
            </a:pPr>
            <a:r>
              <a:rPr lang="nl-NL" altLang="nl-NL" sz="2400" dirty="0" smtClean="0"/>
              <a:t>Vormen:</a:t>
            </a:r>
          </a:p>
          <a:p>
            <a:pPr lvl="2">
              <a:lnSpc>
                <a:spcPct val="90000"/>
              </a:lnSpc>
            </a:pPr>
            <a:r>
              <a:rPr lang="nl-NL" altLang="nl-NL" sz="2000" dirty="0" smtClean="0"/>
              <a:t>Chronische bronchitis</a:t>
            </a:r>
          </a:p>
          <a:p>
            <a:pPr lvl="2">
              <a:lnSpc>
                <a:spcPct val="90000"/>
              </a:lnSpc>
            </a:pPr>
            <a:r>
              <a:rPr lang="nl-NL" altLang="nl-NL" sz="2000" dirty="0" smtClean="0"/>
              <a:t>Longemfyseem </a:t>
            </a:r>
          </a:p>
        </p:txBody>
      </p:sp>
    </p:spTree>
    <p:extLst>
      <p:ext uri="{BB962C8B-B14F-4D97-AF65-F5344CB8AC3E}">
        <p14:creationId xmlns:p14="http://schemas.microsoft.com/office/powerpoint/2010/main" val="8588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Geluid bij ademen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Inspiratoire</a:t>
            </a:r>
            <a:r>
              <a:rPr lang="nl-NL" dirty="0" smtClean="0"/>
              <a:t> </a:t>
            </a:r>
            <a:r>
              <a:rPr lang="nl-NL" dirty="0" err="1" smtClean="0"/>
              <a:t>stridor</a:t>
            </a:r>
            <a:endParaRPr lang="nl-NL" dirty="0" smtClean="0"/>
          </a:p>
          <a:p>
            <a:pPr lvl="1"/>
            <a:r>
              <a:rPr lang="nl-NL" dirty="0" smtClean="0"/>
              <a:t>Bij inademen, waarschijnlijk probleem (vernauwing) hogere luchtwegen</a:t>
            </a:r>
          </a:p>
          <a:p>
            <a:r>
              <a:rPr lang="nl-NL" dirty="0" err="1" smtClean="0"/>
              <a:t>Expiratoire</a:t>
            </a:r>
            <a:r>
              <a:rPr lang="nl-NL" dirty="0" smtClean="0"/>
              <a:t> </a:t>
            </a:r>
            <a:r>
              <a:rPr lang="nl-NL" dirty="0" err="1" smtClean="0"/>
              <a:t>stridor</a:t>
            </a:r>
            <a:endParaRPr lang="nl-NL" dirty="0" smtClean="0"/>
          </a:p>
          <a:p>
            <a:pPr lvl="1"/>
            <a:r>
              <a:rPr lang="nl-NL" dirty="0" smtClean="0"/>
              <a:t>Bij uitademen, waarschijnlijk probleem (vernauwing) lagere luchtwegen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1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4038"/>
            <a:ext cx="60483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549275"/>
            <a:ext cx="300355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4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Symptomen Astma bronchiale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nl-NL" altLang="nl-NL" dirty="0" smtClean="0"/>
          </a:p>
          <a:p>
            <a:pPr eaLnBrk="1" hangingPunct="1"/>
            <a:r>
              <a:rPr lang="nl-NL" altLang="nl-NL" dirty="0" smtClean="0"/>
              <a:t>Verkramping van luchtwegspieren:</a:t>
            </a:r>
          </a:p>
          <a:p>
            <a:pPr lvl="1" eaLnBrk="1" hangingPunct="1"/>
            <a:r>
              <a:rPr lang="nl-NL" altLang="nl-NL" dirty="0" smtClean="0"/>
              <a:t>(algemeen: moe)</a:t>
            </a:r>
          </a:p>
          <a:p>
            <a:pPr lvl="1" eaLnBrk="1" hangingPunct="1"/>
            <a:r>
              <a:rPr lang="nl-NL" altLang="nl-NL" dirty="0" smtClean="0"/>
              <a:t>Specifiek, in aanvallen:</a:t>
            </a:r>
          </a:p>
          <a:p>
            <a:pPr lvl="2" eaLnBrk="1" hangingPunct="1"/>
            <a:r>
              <a:rPr lang="nl-NL" altLang="nl-NL" dirty="0" err="1" smtClean="0"/>
              <a:t>Wheezing</a:t>
            </a:r>
            <a:r>
              <a:rPr lang="nl-NL" altLang="nl-NL" dirty="0" smtClean="0"/>
              <a:t> (</a:t>
            </a:r>
            <a:r>
              <a:rPr lang="nl-NL" altLang="nl-NL" dirty="0" err="1" smtClean="0"/>
              <a:t>inspiratoire</a:t>
            </a:r>
            <a:r>
              <a:rPr lang="nl-NL" altLang="nl-NL" dirty="0" smtClean="0"/>
              <a:t> en </a:t>
            </a:r>
            <a:r>
              <a:rPr lang="nl-NL" altLang="nl-NL" dirty="0" err="1" smtClean="0"/>
              <a:t>expiratoire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stridor</a:t>
            </a:r>
            <a:r>
              <a:rPr lang="nl-NL" altLang="nl-NL" dirty="0" smtClean="0"/>
              <a:t>: piepen)</a:t>
            </a:r>
          </a:p>
          <a:p>
            <a:pPr lvl="2" eaLnBrk="1" hangingPunct="1"/>
            <a:r>
              <a:rPr lang="nl-NL" altLang="nl-NL" dirty="0" err="1" smtClean="0"/>
              <a:t>Dyspnoe</a:t>
            </a:r>
            <a:r>
              <a:rPr lang="nl-NL" altLang="nl-NL" dirty="0" smtClean="0"/>
              <a:t> (kortademigheid)</a:t>
            </a:r>
          </a:p>
          <a:p>
            <a:pPr lvl="2" eaLnBrk="1" hangingPunct="1"/>
            <a:r>
              <a:rPr lang="nl-NL" altLang="nl-NL" dirty="0" err="1" smtClean="0"/>
              <a:t>Tachypnoe</a:t>
            </a:r>
            <a:r>
              <a:rPr lang="nl-NL" altLang="nl-NL" dirty="0" smtClean="0"/>
              <a:t> (snelle ademhaling)</a:t>
            </a:r>
          </a:p>
          <a:p>
            <a:pPr lvl="2" eaLnBrk="1" hangingPunct="1"/>
            <a:r>
              <a:rPr lang="nl-NL" altLang="nl-NL" dirty="0" smtClean="0"/>
              <a:t>Cyanose </a:t>
            </a:r>
          </a:p>
        </p:txBody>
      </p:sp>
    </p:spTree>
    <p:extLst>
      <p:ext uri="{BB962C8B-B14F-4D97-AF65-F5344CB8AC3E}">
        <p14:creationId xmlns:p14="http://schemas.microsoft.com/office/powerpoint/2010/main" val="11337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smtClean="0"/>
              <a:t>Symptomen Astmatische Bronchitis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2800" smtClean="0"/>
              <a:t>Naast verkramping van luchtwegspieren ook ontsteking van het slijmvlies van de luchtwegen: hoesten en sputumproductie erbij</a:t>
            </a:r>
          </a:p>
          <a:p>
            <a:pPr lvl="1" eaLnBrk="1" hangingPunct="1"/>
            <a:r>
              <a:rPr lang="nl-NL" altLang="nl-NL" sz="2400" smtClean="0"/>
              <a:t>Algemeen: moe</a:t>
            </a:r>
          </a:p>
          <a:p>
            <a:pPr lvl="1" eaLnBrk="1" hangingPunct="1"/>
            <a:r>
              <a:rPr lang="nl-NL" altLang="nl-NL" sz="2400" smtClean="0"/>
              <a:t>Specifiek, in aanvallen:</a:t>
            </a:r>
          </a:p>
          <a:p>
            <a:pPr lvl="2" eaLnBrk="1" hangingPunct="1"/>
            <a:r>
              <a:rPr lang="nl-NL" altLang="nl-NL" sz="2000" smtClean="0"/>
              <a:t>Wheezing (inspiratoire en expiratoire stridor)</a:t>
            </a:r>
          </a:p>
          <a:p>
            <a:pPr lvl="2" eaLnBrk="1" hangingPunct="1"/>
            <a:r>
              <a:rPr lang="nl-NL" altLang="nl-NL" sz="2000" smtClean="0"/>
              <a:t>Dyspnoe (kortademigheid)</a:t>
            </a:r>
          </a:p>
          <a:p>
            <a:pPr lvl="2" eaLnBrk="1" hangingPunct="1"/>
            <a:r>
              <a:rPr lang="nl-NL" altLang="nl-NL" sz="2000" smtClean="0"/>
              <a:t>Tachypnoe</a:t>
            </a:r>
          </a:p>
          <a:p>
            <a:pPr lvl="2" eaLnBrk="1" hangingPunct="1"/>
            <a:r>
              <a:rPr lang="nl-NL" altLang="nl-NL" sz="2000" smtClean="0"/>
              <a:t>Cyanose</a:t>
            </a:r>
          </a:p>
          <a:p>
            <a:pPr lvl="2" eaLnBrk="1" hangingPunct="1"/>
            <a:r>
              <a:rPr lang="nl-NL" altLang="nl-NL" sz="2000" smtClean="0"/>
              <a:t>Hoesten</a:t>
            </a:r>
          </a:p>
          <a:p>
            <a:pPr lvl="2" eaLnBrk="1" hangingPunct="1"/>
            <a:r>
              <a:rPr lang="nl-NL" altLang="nl-NL" sz="2000" smtClean="0"/>
              <a:t>Sputum</a:t>
            </a:r>
          </a:p>
          <a:p>
            <a:pPr eaLnBrk="1" hangingPunct="1"/>
            <a:endParaRPr lang="nl-NL" altLang="nl-NL" sz="2800" smtClean="0"/>
          </a:p>
        </p:txBody>
      </p:sp>
    </p:spTree>
    <p:extLst>
      <p:ext uri="{BB962C8B-B14F-4D97-AF65-F5344CB8AC3E}">
        <p14:creationId xmlns:p14="http://schemas.microsoft.com/office/powerpoint/2010/main" val="27373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nl-NL" altLang="nl-NL" dirty="0" smtClean="0"/>
              <a:t>BN-</a:t>
            </a:r>
            <a:r>
              <a:rPr lang="nl-NL" altLang="nl-NL" dirty="0" err="1" smtClean="0"/>
              <a:t>ers</a:t>
            </a:r>
            <a:r>
              <a:rPr lang="nl-NL" altLang="nl-NL" dirty="0" smtClean="0"/>
              <a:t> in de zorg, 12 en 18 mei 2011:</a:t>
            </a:r>
          </a:p>
          <a:p>
            <a:pPr lvl="1" eaLnBrk="1" hangingPunct="1"/>
            <a:r>
              <a:rPr lang="nl-NL" altLang="nl-NL" dirty="0" smtClean="0"/>
              <a:t>een leven lang benauwd</a:t>
            </a:r>
          </a:p>
          <a:p>
            <a:pPr lvl="2" eaLnBrk="1" hangingPunct="1"/>
            <a:r>
              <a:rPr lang="nl-NL" altLang="nl-NL" dirty="0" smtClean="0">
                <a:hlinkClick r:id="rId2"/>
              </a:rPr>
              <a:t>http://beta.uitzendinggemist.nl/programmas/3306-bn-ers-in-de-zorg-een-leven-lang-benauwd</a:t>
            </a:r>
            <a:endParaRPr lang="nl-NL" altLang="nl-NL" dirty="0" smtClean="0"/>
          </a:p>
          <a:p>
            <a:r>
              <a:rPr lang="nl-NL" altLang="nl-NL" dirty="0"/>
              <a:t>Klokhuis: Astma</a:t>
            </a:r>
          </a:p>
          <a:p>
            <a:pPr lvl="2"/>
            <a:r>
              <a:rPr lang="nl-NL" altLang="nl-NL" dirty="0">
                <a:hlinkClick r:id="rId3"/>
              </a:rPr>
              <a:t>http://</a:t>
            </a:r>
            <a:r>
              <a:rPr lang="nl-NL" altLang="nl-NL" dirty="0" smtClean="0">
                <a:hlinkClick r:id="rId3"/>
              </a:rPr>
              <a:t>www.youtube.com/watch?v=xMH3fqCnFGQ</a:t>
            </a:r>
            <a:r>
              <a:rPr lang="nl-NL" altLang="nl-NL" dirty="0" smtClean="0"/>
              <a:t>  </a:t>
            </a:r>
            <a:endParaRPr lang="nl-NL" altLang="nl-NL" dirty="0"/>
          </a:p>
          <a:p>
            <a:r>
              <a:rPr lang="nl-NL" altLang="nl-NL" dirty="0"/>
              <a:t>In het ziekenhuis, 11 januari </a:t>
            </a:r>
            <a:r>
              <a:rPr lang="nl-NL" altLang="nl-NL" dirty="0" smtClean="0"/>
              <a:t>2011 afdeling </a:t>
            </a:r>
            <a:r>
              <a:rPr lang="nl-NL" altLang="nl-NL" dirty="0"/>
              <a:t>longziekten:</a:t>
            </a:r>
          </a:p>
          <a:p>
            <a:pPr lvl="2"/>
            <a:r>
              <a:rPr lang="nl-NL" altLang="nl-NL" dirty="0">
                <a:hlinkClick r:id="rId4"/>
              </a:rPr>
              <a:t>http://</a:t>
            </a:r>
            <a:r>
              <a:rPr lang="nl-NL" altLang="nl-NL" dirty="0" smtClean="0">
                <a:hlinkClick r:id="rId4"/>
              </a:rPr>
              <a:t>beta.uitzendinggemist.nl/afleveringen/1040585-afdeling-longziekten</a:t>
            </a:r>
            <a:r>
              <a:rPr lang="nl-NL" altLang="nl-NL" dirty="0" smtClean="0"/>
              <a:t>  </a:t>
            </a:r>
            <a:endParaRPr lang="nl-NL" altLang="nl-NL" dirty="0"/>
          </a:p>
          <a:p>
            <a:pPr eaLnBrk="1" hangingPunct="1"/>
            <a:r>
              <a:rPr lang="nl-NL" altLang="nl-NL" dirty="0" smtClean="0"/>
              <a:t>Het kinderziekenhuis 11-8-2011</a:t>
            </a:r>
          </a:p>
          <a:p>
            <a:pPr lvl="2" eaLnBrk="1" hangingPunct="1"/>
            <a:r>
              <a:rPr lang="nl-NL" altLang="nl-NL" dirty="0" smtClean="0">
                <a:hlinkClick r:id="rId5"/>
              </a:rPr>
              <a:t>http://beta.uitzendinggemist.nl/afleveringen/1108699</a:t>
            </a:r>
            <a:r>
              <a:rPr lang="nl-NL" altLang="nl-NL" dirty="0" smtClean="0"/>
              <a:t> </a:t>
            </a:r>
          </a:p>
          <a:p>
            <a:pPr lvl="1"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9650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Diagnose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2800" smtClean="0"/>
              <a:t>Spirometrie </a:t>
            </a:r>
            <a:r>
              <a:rPr lang="nl-NL" altLang="nl-NL" sz="2800" smtClean="0">
                <a:hlinkClick r:id="rId2"/>
              </a:rPr>
              <a:t>www.spirometrie.info</a:t>
            </a:r>
            <a:endParaRPr lang="nl-NL" altLang="nl-NL" sz="2800" smtClean="0"/>
          </a:p>
          <a:p>
            <a:pPr eaLnBrk="1" hangingPunct="1"/>
            <a:r>
              <a:rPr lang="nl-NL" altLang="nl-NL" sz="2800" smtClean="0"/>
              <a:t>Allergietest</a:t>
            </a:r>
          </a:p>
          <a:p>
            <a:pPr eaLnBrk="1" hangingPunct="1"/>
            <a:r>
              <a:rPr lang="nl-NL" altLang="nl-NL" sz="2800" smtClean="0"/>
              <a:t>Provocatietest</a:t>
            </a:r>
          </a:p>
          <a:p>
            <a:pPr eaLnBrk="1" hangingPunct="1"/>
            <a:r>
              <a:rPr lang="nl-NL" altLang="nl-NL" sz="2800" smtClean="0"/>
              <a:t>Baby met astma-aanval</a:t>
            </a:r>
          </a:p>
          <a:p>
            <a:pPr lvl="1" eaLnBrk="1" hangingPunct="1"/>
            <a:r>
              <a:rPr lang="nl-NL" altLang="nl-NL" sz="2400" smtClean="0">
                <a:hlinkClick r:id="rId3"/>
              </a:rPr>
              <a:t>http://www.youtube.com/watch?v=EJpxZAdBjMk&amp;feature=related</a:t>
            </a:r>
            <a:r>
              <a:rPr lang="nl-NL" altLang="nl-NL" sz="2400" smtClean="0"/>
              <a:t> </a:t>
            </a:r>
          </a:p>
          <a:p>
            <a:pPr eaLnBrk="1" hangingPunct="1"/>
            <a:r>
              <a:rPr lang="nl-NL" altLang="nl-NL" sz="2800" smtClean="0"/>
              <a:t>ASTMA - behandeling bij kinderen tussen 3 en 5 jaar</a:t>
            </a:r>
          </a:p>
          <a:p>
            <a:pPr lvl="1" eaLnBrk="1" hangingPunct="1"/>
            <a:r>
              <a:rPr lang="nl-NL" altLang="nl-NL" sz="2400" smtClean="0">
                <a:hlinkClick r:id="rId4"/>
              </a:rPr>
              <a:t>http://www.youtube.com/watch?v=isCk4chonUc</a:t>
            </a:r>
            <a:r>
              <a:rPr lang="nl-NL" altLang="nl-NL" sz="2400" smtClean="0"/>
              <a:t> </a:t>
            </a:r>
          </a:p>
          <a:p>
            <a:pPr eaLnBrk="1" hangingPunct="1"/>
            <a:endParaRPr lang="nl-NL" altLang="nl-NL" sz="2800" smtClean="0"/>
          </a:p>
        </p:txBody>
      </p:sp>
    </p:spTree>
    <p:extLst>
      <p:ext uri="{BB962C8B-B14F-4D97-AF65-F5344CB8AC3E}">
        <p14:creationId xmlns:p14="http://schemas.microsoft.com/office/powerpoint/2010/main" val="33908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Astma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Bijzonder bij kinderen:</a:t>
            </a:r>
          </a:p>
          <a:p>
            <a:pPr lvl="1" eaLnBrk="1" hangingPunct="1"/>
            <a:r>
              <a:rPr lang="nl-NL" altLang="nl-NL" smtClean="0"/>
              <a:t>Klachten veel heftiger door kleinere doorsnede van de luchtwegen, hoe groter hoe minder last bij een vergelijkbare aanval &gt; “er overheen groeien”</a:t>
            </a:r>
          </a:p>
          <a:p>
            <a:pPr lvl="1" eaLnBrk="1" hangingPunct="1"/>
            <a:r>
              <a:rPr lang="nl-NL" altLang="nl-NL" smtClean="0"/>
              <a:t>Gevolgen voor groei / ontwikkeling</a:t>
            </a:r>
          </a:p>
          <a:p>
            <a:pPr lvl="1" eaLnBrk="1" hangingPunct="1"/>
            <a:r>
              <a:rPr lang="nl-NL" altLang="nl-NL" smtClean="0"/>
              <a:t>Medicatie vernevelen / a</a:t>
            </a:r>
            <a:r>
              <a:rPr lang="en-US" altLang="nl-NL" smtClean="0">
                <a:cs typeface="Arial" charset="0"/>
              </a:rPr>
              <a:t>ërosol lastiger door erg nauwe luchtwegen (komt niet diep) en techniek (ondanks voorzetkamer)</a:t>
            </a:r>
          </a:p>
        </p:txBody>
      </p:sp>
    </p:spTree>
    <p:extLst>
      <p:ext uri="{BB962C8B-B14F-4D97-AF65-F5344CB8AC3E}">
        <p14:creationId xmlns:p14="http://schemas.microsoft.com/office/powerpoint/2010/main" val="5893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Astma behandeling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Preventie d.m.v. saneren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nl-NL" sz="2400" dirty="0" err="1" smtClean="0">
                <a:cs typeface="Arial" charset="0"/>
              </a:rPr>
              <a:t>prikkels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uit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omgeving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zoveel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mogelijk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elimineren</a:t>
            </a:r>
            <a:endParaRPr lang="nl-NL" altLang="nl-NL" sz="24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Medicatie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 err="1" smtClean="0">
                <a:cs typeface="Arial" charset="0"/>
              </a:rPr>
              <a:t>Bronchusverwijders</a:t>
            </a:r>
            <a:r>
              <a:rPr lang="en-US" altLang="nl-NL" sz="2400" dirty="0" smtClean="0"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 err="1" smtClean="0">
                <a:cs typeface="Arial" charset="0"/>
              </a:rPr>
              <a:t>Ontstekingsremmers</a:t>
            </a:r>
            <a:r>
              <a:rPr lang="en-US" altLang="nl-NL" sz="2400" dirty="0" smtClean="0">
                <a:cs typeface="Arial" charset="0"/>
              </a:rPr>
              <a:t> (</a:t>
            </a:r>
            <a:r>
              <a:rPr lang="en-US" altLang="nl-NL" sz="2400" dirty="0" err="1" smtClean="0">
                <a:cs typeface="Arial" charset="0"/>
              </a:rPr>
              <a:t>corticosteroiden</a:t>
            </a:r>
            <a:r>
              <a:rPr lang="en-US" altLang="nl-NL" sz="2400" dirty="0" smtClean="0"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 err="1" smtClean="0">
                <a:cs typeface="Arial" charset="0"/>
              </a:rPr>
              <a:t>Allergie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onderdrukkende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medicijnen</a:t>
            </a:r>
            <a:r>
              <a:rPr lang="en-US" altLang="nl-NL" sz="2400" dirty="0" smtClean="0">
                <a:cs typeface="Arial" charset="0"/>
              </a:rPr>
              <a:t> (</a:t>
            </a:r>
            <a:r>
              <a:rPr lang="en-US" altLang="nl-NL" sz="2400" dirty="0" err="1" smtClean="0">
                <a:cs typeface="Arial" charset="0"/>
              </a:rPr>
              <a:t>antihistaminica</a:t>
            </a:r>
            <a:r>
              <a:rPr lang="en-US" altLang="nl-NL" sz="2400" dirty="0" smtClean="0"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 smtClean="0">
                <a:cs typeface="Arial" charset="0"/>
              </a:rPr>
              <a:t>(</a:t>
            </a:r>
            <a:r>
              <a:rPr lang="en-US" altLang="nl-NL" sz="2400" dirty="0" err="1" smtClean="0">
                <a:cs typeface="Arial" charset="0"/>
              </a:rPr>
              <a:t>bij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ernstige</a:t>
            </a:r>
            <a:r>
              <a:rPr lang="en-US" altLang="nl-NL" sz="2400" dirty="0" smtClean="0">
                <a:cs typeface="Arial" charset="0"/>
              </a:rPr>
              <a:t> </a:t>
            </a:r>
            <a:r>
              <a:rPr lang="en-US" altLang="nl-NL" sz="2400" dirty="0" err="1" smtClean="0">
                <a:cs typeface="Arial" charset="0"/>
              </a:rPr>
              <a:t>aanval</a:t>
            </a:r>
            <a:r>
              <a:rPr lang="en-US" altLang="nl-NL" sz="2400" dirty="0" smtClean="0">
                <a:cs typeface="Arial" charset="0"/>
              </a:rPr>
              <a:t> IV en O</a:t>
            </a:r>
            <a:r>
              <a:rPr lang="en-US" altLang="nl-NL" sz="1200" dirty="0" smtClean="0">
                <a:cs typeface="Arial" charset="0"/>
              </a:rPr>
              <a:t>2</a:t>
            </a:r>
            <a:r>
              <a:rPr lang="en-US" altLang="nl-NL" sz="2400" dirty="0" smtClean="0">
                <a:cs typeface="Arial" charset="0"/>
              </a:rPr>
              <a:t>)</a:t>
            </a:r>
            <a:endParaRPr lang="nl-NL" altLang="nl-NL" sz="4000" dirty="0" smtClean="0"/>
          </a:p>
        </p:txBody>
      </p:sp>
    </p:spTree>
    <p:extLst>
      <p:ext uri="{BB962C8B-B14F-4D97-AF65-F5344CB8AC3E}">
        <p14:creationId xmlns:p14="http://schemas.microsoft.com/office/powerpoint/2010/main" val="2159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49" name="Group 173"/>
          <p:cNvGraphicFramePr>
            <a:graphicFrameLocks noGrp="1"/>
          </p:cNvGraphicFramePr>
          <p:nvPr/>
        </p:nvGraphicFramePr>
        <p:xfrm>
          <a:off x="0" y="1352550"/>
          <a:ext cx="9144000" cy="5505452"/>
        </p:xfrm>
        <a:graphic>
          <a:graphicData uri="http://schemas.openxmlformats.org/drawingml/2006/table">
            <a:tbl>
              <a:tblPr/>
              <a:tblGrid>
                <a:gridCol w="1509713"/>
                <a:gridCol w="3489325"/>
                <a:gridCol w="1714500"/>
                <a:gridCol w="1068387"/>
                <a:gridCol w="1362075"/>
              </a:tblGrid>
              <a:tr h="801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Symptomen/Dag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Symptomen/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Nacht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PEF of FEV1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PEF variabiliteit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Stadium 1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Intermit-terend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&lt; 1 maal per week</a:t>
                      </a:r>
                      <a:b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Asymptomatisch en normale PEF tussen aanvallen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&lt;/= 2 maal per maand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&gt;/= 80%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&lt; 20%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Stadium 2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Mild Persistent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1 maal per week maar &lt; 1 maal per dag</a:t>
                      </a:r>
                      <a:b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Aanvallen kunnen activiteit beïnvloeden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2 maal per maand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&gt;/= 80%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20-30%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Stadium 3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Matig Persistent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Dagelijks</a:t>
                      </a:r>
                      <a:b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Aanvallen beïnvloeden activiteit 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1 maal per week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60%-80%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30%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Stadium 4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Ernstig Persistent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Continu</a:t>
                      </a:r>
                      <a:b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Gelimiteerde fysieke activiteit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Frequent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&lt;/= 60%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30%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nl-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2" name="Rectangle 1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smtClean="0"/>
              <a:t>GINA Classificatie van Ernst van Astma </a:t>
            </a:r>
          </a:p>
        </p:txBody>
      </p:sp>
    </p:spTree>
    <p:extLst>
      <p:ext uri="{BB962C8B-B14F-4D97-AF65-F5344CB8AC3E}">
        <p14:creationId xmlns:p14="http://schemas.microsoft.com/office/powerpoint/2010/main" val="19111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nl-NL" altLang="nl-NL" b="1" dirty="0" err="1">
                <a:cs typeface="Times New Roman" charset="0"/>
              </a:rPr>
              <a:t>C</a:t>
            </a:r>
            <a:r>
              <a:rPr lang="nl-NL" altLang="nl-NL" dirty="0" err="1">
                <a:cs typeface="Times New Roman" charset="0"/>
              </a:rPr>
              <a:t>hronic</a:t>
            </a:r>
            <a:r>
              <a:rPr lang="nl-NL" altLang="nl-NL" dirty="0">
                <a:cs typeface="Times New Roman" charset="0"/>
              </a:rPr>
              <a:t> </a:t>
            </a:r>
            <a:r>
              <a:rPr lang="nl-NL" altLang="nl-NL" b="1" dirty="0" err="1">
                <a:cs typeface="Times New Roman" charset="0"/>
              </a:rPr>
              <a:t>O</a:t>
            </a:r>
            <a:r>
              <a:rPr lang="nl-NL" altLang="nl-NL" dirty="0" err="1">
                <a:cs typeface="Times New Roman" charset="0"/>
              </a:rPr>
              <a:t>bstructive</a:t>
            </a:r>
            <a:r>
              <a:rPr lang="nl-NL" altLang="nl-NL" dirty="0">
                <a:cs typeface="Times New Roman" charset="0"/>
              </a:rPr>
              <a:t> </a:t>
            </a:r>
            <a:r>
              <a:rPr lang="nl-NL" altLang="nl-NL" b="1" dirty="0" err="1">
                <a:cs typeface="Times New Roman" charset="0"/>
              </a:rPr>
              <a:t>P</a:t>
            </a:r>
            <a:r>
              <a:rPr lang="nl-NL" altLang="nl-NL" dirty="0" err="1">
                <a:cs typeface="Times New Roman" charset="0"/>
              </a:rPr>
              <a:t>ulmonary</a:t>
            </a:r>
            <a:r>
              <a:rPr lang="nl-NL" altLang="nl-NL" dirty="0">
                <a:cs typeface="Times New Roman" charset="0"/>
              </a:rPr>
              <a:t> </a:t>
            </a:r>
            <a:r>
              <a:rPr lang="nl-NL" altLang="nl-NL" b="1" dirty="0" err="1" smtClean="0">
                <a:cs typeface="Times New Roman" charset="0"/>
              </a:rPr>
              <a:t>D</a:t>
            </a:r>
            <a:r>
              <a:rPr lang="nl-NL" altLang="nl-NL" dirty="0" err="1" smtClean="0">
                <a:cs typeface="Times New Roman" charset="0"/>
              </a:rPr>
              <a:t>iseases</a:t>
            </a:r>
            <a:endParaRPr lang="nl-NL" altLang="nl-NL" dirty="0" smtClean="0">
              <a:latin typeface="Verdan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altLang="nl-NL" sz="2000" dirty="0" smtClean="0">
                <a:hlinkClick r:id="rId2"/>
              </a:rPr>
              <a:t>http://www.youtube.com/watch?v=0sXn_Qmx68E</a:t>
            </a:r>
            <a:r>
              <a:rPr lang="en-US" altLang="nl-NL" sz="20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nl-NL" sz="2400" dirty="0" smtClean="0"/>
              <a:t>Twee </a:t>
            </a:r>
            <a:r>
              <a:rPr lang="en-US" altLang="nl-NL" sz="2400" dirty="0" err="1" smtClean="0"/>
              <a:t>ziektebeelden</a:t>
            </a:r>
            <a:endParaRPr lang="en-US" altLang="nl-NL" sz="2400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nl-NL" sz="2400" dirty="0" err="1" smtClean="0"/>
              <a:t>Chronische</a:t>
            </a:r>
            <a:r>
              <a:rPr lang="en-US" altLang="nl-NL" sz="2400" dirty="0" smtClean="0"/>
              <a:t> bronchitis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nl-NL" sz="2400" dirty="0" err="1" smtClean="0"/>
              <a:t>Longemfyseem</a:t>
            </a:r>
            <a:endParaRPr lang="en-US" altLang="nl-NL" sz="2400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nl-NL" sz="2400" dirty="0" err="1" smtClean="0"/>
              <a:t>Niet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hieronder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valt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bijv</a:t>
            </a:r>
            <a:r>
              <a:rPr lang="en-US" altLang="nl-NL" sz="2400" dirty="0" smtClean="0"/>
              <a:t>. </a:t>
            </a:r>
            <a:r>
              <a:rPr lang="en-US" altLang="nl-NL" sz="2400" dirty="0" err="1" smtClean="0"/>
              <a:t>Longfibrose</a:t>
            </a:r>
            <a:r>
              <a:rPr lang="en-US" altLang="nl-NL" sz="2400" dirty="0" smtClean="0"/>
              <a:t>, </a:t>
            </a:r>
            <a:r>
              <a:rPr lang="en-US" altLang="nl-NL" sz="2400" dirty="0" err="1" smtClean="0"/>
              <a:t>lijkt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er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wel</a:t>
            </a:r>
            <a:r>
              <a:rPr lang="en-US" altLang="nl-NL" sz="2400" dirty="0" smtClean="0"/>
              <a:t> op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nl-NL" sz="2400" dirty="0" err="1" smtClean="0"/>
              <a:t>Vierde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doodsoorzaak</a:t>
            </a:r>
            <a:r>
              <a:rPr lang="en-US" altLang="nl-NL" sz="2400" dirty="0" smtClean="0"/>
              <a:t> in de </a:t>
            </a:r>
            <a:r>
              <a:rPr lang="en-US" altLang="nl-NL" sz="2400" dirty="0" err="1" smtClean="0"/>
              <a:t>wereld</a:t>
            </a:r>
            <a:endParaRPr lang="en-US" altLang="nl-NL" sz="2400" dirty="0" smtClean="0"/>
          </a:p>
          <a:p>
            <a:pPr eaLnBrk="1" hangingPunct="1">
              <a:lnSpc>
                <a:spcPct val="150000"/>
              </a:lnSpc>
            </a:pPr>
            <a:endParaRPr lang="nl-NL" altLang="nl-NL" sz="2400" dirty="0" smtClean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ongen201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220200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>
                <a:solidFill>
                  <a:schemeClr val="bg1"/>
                </a:solidFill>
              </a:rPr>
              <a:t>Chronische</a:t>
            </a:r>
            <a:r>
              <a:rPr lang="en-US" altLang="nl-NL" dirty="0" smtClean="0">
                <a:solidFill>
                  <a:schemeClr val="bg1"/>
                </a:solidFill>
              </a:rPr>
              <a:t> Bronchitis</a:t>
            </a:r>
            <a:endParaRPr lang="nl-NL" altLang="nl-NL" dirty="0" smtClean="0">
              <a:solidFill>
                <a:schemeClr val="bg1"/>
              </a:solidFill>
            </a:endParaRPr>
          </a:p>
        </p:txBody>
      </p:sp>
      <p:sp>
        <p:nvSpPr>
          <p:cNvPr id="28676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dirty="0" smtClean="0">
                <a:solidFill>
                  <a:schemeClr val="bg1"/>
                </a:solidFill>
              </a:rPr>
              <a:t>Chronisch ontsteking en progressief</a:t>
            </a:r>
          </a:p>
          <a:p>
            <a:pPr eaLnBrk="1" hangingPunct="1"/>
            <a:r>
              <a:rPr lang="nl-NL" altLang="nl-NL" dirty="0" smtClean="0">
                <a:solidFill>
                  <a:schemeClr val="bg1"/>
                </a:solidFill>
              </a:rPr>
              <a:t>Meestal na 40ste levensjaar</a:t>
            </a:r>
          </a:p>
          <a:p>
            <a:pPr eaLnBrk="1" hangingPunct="1"/>
            <a:r>
              <a:rPr lang="nl-NL" altLang="nl-NL" dirty="0" smtClean="0">
                <a:solidFill>
                  <a:schemeClr val="bg1"/>
                </a:solidFill>
              </a:rPr>
              <a:t>Roken is de risicofactor</a:t>
            </a:r>
          </a:p>
          <a:p>
            <a:pPr eaLnBrk="1" hangingPunct="1"/>
            <a:r>
              <a:rPr lang="nl-NL" altLang="nl-NL" dirty="0" smtClean="0">
                <a:solidFill>
                  <a:schemeClr val="bg1"/>
                </a:solidFill>
              </a:rPr>
              <a:t>Benauwdheid, hoesten, slijm productie</a:t>
            </a:r>
          </a:p>
          <a:p>
            <a:pPr eaLnBrk="1" hangingPunct="1"/>
            <a:r>
              <a:rPr lang="nl-NL" altLang="nl-NL" dirty="0" smtClean="0">
                <a:solidFill>
                  <a:schemeClr val="bg1"/>
                </a:solidFill>
              </a:rPr>
              <a:t>Irreversibel</a:t>
            </a:r>
          </a:p>
          <a:p>
            <a:pPr eaLnBrk="1" hangingPunct="1"/>
            <a:r>
              <a:rPr lang="nl-NL" altLang="nl-NL" dirty="0" smtClean="0">
                <a:solidFill>
                  <a:schemeClr val="bg1"/>
                </a:solidFill>
              </a:rPr>
              <a:t>Neutrofiele granulocyten </a:t>
            </a:r>
            <a:r>
              <a:rPr lang="nl-NL" altLang="nl-NL" dirty="0" smtClean="0">
                <a:solidFill>
                  <a:schemeClr val="bg1"/>
                </a:solidFill>
                <a:sym typeface="Symbol" pitchFamily="18" charset="2"/>
              </a:rPr>
              <a:t></a:t>
            </a:r>
            <a:endParaRPr lang="nl-NL" altLang="nl-NL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dirty="0" smtClean="0">
                <a:solidFill>
                  <a:schemeClr val="bg1"/>
                </a:solidFill>
              </a:rPr>
              <a:t>Verminderde levensverwachting</a:t>
            </a:r>
          </a:p>
        </p:txBody>
      </p:sp>
    </p:spTree>
    <p:extLst>
      <p:ext uri="{BB962C8B-B14F-4D97-AF65-F5344CB8AC3E}">
        <p14:creationId xmlns:p14="http://schemas.microsoft.com/office/powerpoint/2010/main" val="3144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Kussmaul ademhaling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mtClean="0"/>
              <a:t>Diepe (wel regelmatige), snelle ademhaling </a:t>
            </a:r>
          </a:p>
          <a:p>
            <a:pPr lvl="1"/>
            <a:r>
              <a:rPr lang="nl-NL" altLang="nl-NL" smtClean="0"/>
              <a:t>hyperpneu </a:t>
            </a:r>
          </a:p>
          <a:p>
            <a:pPr lvl="1"/>
            <a:r>
              <a:rPr lang="nl-NL" altLang="nl-NL" smtClean="0"/>
              <a:t>dreigende verzuring tegengaan (bijv. bij ontregelde diabetes) </a:t>
            </a:r>
          </a:p>
          <a:p>
            <a:pPr>
              <a:buFont typeface="Wingdings" charset="2"/>
              <a:buNone/>
            </a:pP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8352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44550" y="2309813"/>
            <a:ext cx="7318375" cy="3524250"/>
          </a:xfrm>
          <a:prstGeom prst="rect">
            <a:avLst/>
          </a:prstGeom>
          <a:noFill/>
          <a:ln w="1428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A0A0A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44550" y="2309813"/>
            <a:ext cx="7318375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844550" y="2309813"/>
            <a:ext cx="1588" cy="352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844550" y="5834063"/>
            <a:ext cx="82550" cy="1587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754063" y="5251450"/>
            <a:ext cx="9048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844550" y="4657725"/>
            <a:ext cx="82550" cy="0"/>
          </a:xfrm>
          <a:prstGeom prst="line">
            <a:avLst/>
          </a:prstGeom>
          <a:noFill/>
          <a:ln w="1428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754063" y="4071938"/>
            <a:ext cx="904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754063" y="3489325"/>
            <a:ext cx="90487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754063" y="2894013"/>
            <a:ext cx="904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857250" y="5834063"/>
            <a:ext cx="7318375" cy="1587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871538" y="4657725"/>
            <a:ext cx="41275" cy="0"/>
          </a:xfrm>
          <a:custGeom>
            <a:avLst/>
            <a:gdLst>
              <a:gd name="T0" fmla="*/ 0 w 28"/>
              <a:gd name="T1" fmla="*/ 2147483647 w 28"/>
              <a:gd name="T2" fmla="*/ 2147483647 w 2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28">
                <a:moveTo>
                  <a:pt x="0" y="0"/>
                </a:moveTo>
                <a:lnTo>
                  <a:pt x="10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912813" y="4657725"/>
            <a:ext cx="41275" cy="28575"/>
          </a:xfrm>
          <a:custGeom>
            <a:avLst/>
            <a:gdLst>
              <a:gd name="T0" fmla="*/ 0 w 28"/>
              <a:gd name="T1" fmla="*/ 0 h 20"/>
              <a:gd name="T2" fmla="*/ 2147483647 w 28"/>
              <a:gd name="T3" fmla="*/ 2147483647 h 20"/>
              <a:gd name="T4" fmla="*/ 2147483647 w 28"/>
              <a:gd name="T5" fmla="*/ 2147483647 h 20"/>
              <a:gd name="T6" fmla="*/ 2147483647 w 28"/>
              <a:gd name="T7" fmla="*/ 2147483647 h 20"/>
              <a:gd name="T8" fmla="*/ 2147483647 w 28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0">
                <a:moveTo>
                  <a:pt x="0" y="0"/>
                </a:moveTo>
                <a:lnTo>
                  <a:pt x="10" y="6"/>
                </a:lnTo>
                <a:lnTo>
                  <a:pt x="10" y="13"/>
                </a:lnTo>
                <a:lnTo>
                  <a:pt x="19" y="20"/>
                </a:lnTo>
                <a:lnTo>
                  <a:pt x="28" y="2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954088" y="4646613"/>
            <a:ext cx="42862" cy="39687"/>
          </a:xfrm>
          <a:custGeom>
            <a:avLst/>
            <a:gdLst>
              <a:gd name="T0" fmla="*/ 0 w 29"/>
              <a:gd name="T1" fmla="*/ 2147483647 h 27"/>
              <a:gd name="T2" fmla="*/ 2147483647 w 29"/>
              <a:gd name="T3" fmla="*/ 2147483647 h 27"/>
              <a:gd name="T4" fmla="*/ 2147483647 w 29"/>
              <a:gd name="T5" fmla="*/ 2147483647 h 27"/>
              <a:gd name="T6" fmla="*/ 2147483647 w 29"/>
              <a:gd name="T7" fmla="*/ 2147483647 h 27"/>
              <a:gd name="T8" fmla="*/ 2147483647 w 29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27">
                <a:moveTo>
                  <a:pt x="0" y="27"/>
                </a:moveTo>
                <a:lnTo>
                  <a:pt x="10" y="20"/>
                </a:lnTo>
                <a:lnTo>
                  <a:pt x="10" y="13"/>
                </a:lnTo>
                <a:lnTo>
                  <a:pt x="19" y="7"/>
                </a:lnTo>
                <a:lnTo>
                  <a:pt x="29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996950" y="4646613"/>
            <a:ext cx="53975" cy="39687"/>
          </a:xfrm>
          <a:custGeom>
            <a:avLst/>
            <a:gdLst>
              <a:gd name="T0" fmla="*/ 0 w 37"/>
              <a:gd name="T1" fmla="*/ 0 h 27"/>
              <a:gd name="T2" fmla="*/ 2147483647 w 37"/>
              <a:gd name="T3" fmla="*/ 0 h 27"/>
              <a:gd name="T4" fmla="*/ 2147483647 w 37"/>
              <a:gd name="T5" fmla="*/ 2147483647 h 27"/>
              <a:gd name="T6" fmla="*/ 2147483647 w 37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27">
                <a:moveTo>
                  <a:pt x="0" y="0"/>
                </a:moveTo>
                <a:lnTo>
                  <a:pt x="9" y="0"/>
                </a:lnTo>
                <a:lnTo>
                  <a:pt x="18" y="7"/>
                </a:lnTo>
                <a:lnTo>
                  <a:pt x="37" y="2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050925" y="4686300"/>
            <a:ext cx="41275" cy="52388"/>
          </a:xfrm>
          <a:custGeom>
            <a:avLst/>
            <a:gdLst>
              <a:gd name="T0" fmla="*/ 0 w 28"/>
              <a:gd name="T1" fmla="*/ 0 h 35"/>
              <a:gd name="T2" fmla="*/ 2147483647 w 28"/>
              <a:gd name="T3" fmla="*/ 2147483647 h 35"/>
              <a:gd name="T4" fmla="*/ 2147483647 w 28"/>
              <a:gd name="T5" fmla="*/ 2147483647 h 35"/>
              <a:gd name="T6" fmla="*/ 2147483647 w 28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35">
                <a:moveTo>
                  <a:pt x="0" y="0"/>
                </a:moveTo>
                <a:lnTo>
                  <a:pt x="19" y="21"/>
                </a:lnTo>
                <a:lnTo>
                  <a:pt x="19" y="28"/>
                </a:lnTo>
                <a:lnTo>
                  <a:pt x="28" y="35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1092200" y="4727575"/>
            <a:ext cx="41275" cy="11113"/>
          </a:xfrm>
          <a:custGeom>
            <a:avLst/>
            <a:gdLst>
              <a:gd name="T0" fmla="*/ 0 w 28"/>
              <a:gd name="T1" fmla="*/ 2147483647 h 7"/>
              <a:gd name="T2" fmla="*/ 2147483647 w 28"/>
              <a:gd name="T3" fmla="*/ 2147483647 h 7"/>
              <a:gd name="T4" fmla="*/ 2147483647 w 28"/>
              <a:gd name="T5" fmla="*/ 2147483647 h 7"/>
              <a:gd name="T6" fmla="*/ 2147483647 w 2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9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1133475" y="4727575"/>
            <a:ext cx="41275" cy="11113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3" name="Freeform 19"/>
          <p:cNvSpPr>
            <a:spLocks/>
          </p:cNvSpPr>
          <p:nvPr/>
        </p:nvSpPr>
        <p:spPr bwMode="auto">
          <a:xfrm>
            <a:off x="1174750" y="4738688"/>
            <a:ext cx="53975" cy="30162"/>
          </a:xfrm>
          <a:custGeom>
            <a:avLst/>
            <a:gdLst>
              <a:gd name="T0" fmla="*/ 0 w 37"/>
              <a:gd name="T1" fmla="*/ 0 h 21"/>
              <a:gd name="T2" fmla="*/ 2147483647 w 37"/>
              <a:gd name="T3" fmla="*/ 2147483647 h 21"/>
              <a:gd name="T4" fmla="*/ 2147483647 w 37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21">
                <a:moveTo>
                  <a:pt x="0" y="0"/>
                </a:moveTo>
                <a:lnTo>
                  <a:pt x="19" y="7"/>
                </a:lnTo>
                <a:lnTo>
                  <a:pt x="37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1228725" y="4768850"/>
            <a:ext cx="41275" cy="52388"/>
          </a:xfrm>
          <a:custGeom>
            <a:avLst/>
            <a:gdLst>
              <a:gd name="T0" fmla="*/ 0 w 28"/>
              <a:gd name="T1" fmla="*/ 0 h 35"/>
              <a:gd name="T2" fmla="*/ 2147483647 w 28"/>
              <a:gd name="T3" fmla="*/ 2147483647 h 35"/>
              <a:gd name="T4" fmla="*/ 2147483647 w 28"/>
              <a:gd name="T5" fmla="*/ 2147483647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35">
                <a:moveTo>
                  <a:pt x="0" y="0"/>
                </a:moveTo>
                <a:lnTo>
                  <a:pt x="19" y="14"/>
                </a:lnTo>
                <a:lnTo>
                  <a:pt x="28" y="35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1270000" y="4821238"/>
            <a:ext cx="41275" cy="60325"/>
          </a:xfrm>
          <a:custGeom>
            <a:avLst/>
            <a:gdLst>
              <a:gd name="T0" fmla="*/ 0 w 28"/>
              <a:gd name="T1" fmla="*/ 0 h 41"/>
              <a:gd name="T2" fmla="*/ 2147483647 w 28"/>
              <a:gd name="T3" fmla="*/ 2147483647 h 41"/>
              <a:gd name="T4" fmla="*/ 2147483647 w 28"/>
              <a:gd name="T5" fmla="*/ 2147483647 h 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41">
                <a:moveTo>
                  <a:pt x="0" y="0"/>
                </a:moveTo>
                <a:lnTo>
                  <a:pt x="10" y="21"/>
                </a:lnTo>
                <a:lnTo>
                  <a:pt x="28" y="4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1311275" y="4881563"/>
            <a:ext cx="42863" cy="9525"/>
          </a:xfrm>
          <a:custGeom>
            <a:avLst/>
            <a:gdLst>
              <a:gd name="T0" fmla="*/ 0 w 29"/>
              <a:gd name="T1" fmla="*/ 0 h 7"/>
              <a:gd name="T2" fmla="*/ 2147483647 w 29"/>
              <a:gd name="T3" fmla="*/ 2147483647 h 7"/>
              <a:gd name="T4" fmla="*/ 2147483647 w 29"/>
              <a:gd name="T5" fmla="*/ 2147483647 h 7"/>
              <a:gd name="T6" fmla="*/ 2147483647 w 29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" h="7">
                <a:moveTo>
                  <a:pt x="0" y="0"/>
                </a:moveTo>
                <a:lnTo>
                  <a:pt x="10" y="7"/>
                </a:lnTo>
                <a:lnTo>
                  <a:pt x="29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1354138" y="4891088"/>
            <a:ext cx="53975" cy="41275"/>
          </a:xfrm>
          <a:custGeom>
            <a:avLst/>
            <a:gdLst>
              <a:gd name="T0" fmla="*/ 0 w 37"/>
              <a:gd name="T1" fmla="*/ 0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28">
                <a:moveTo>
                  <a:pt x="0" y="0"/>
                </a:moveTo>
                <a:lnTo>
                  <a:pt x="18" y="14"/>
                </a:lnTo>
                <a:lnTo>
                  <a:pt x="37" y="28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1408113" y="4932363"/>
            <a:ext cx="41275" cy="11112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9" y="0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1449388" y="4943475"/>
            <a:ext cx="41275" cy="41275"/>
          </a:xfrm>
          <a:custGeom>
            <a:avLst/>
            <a:gdLst>
              <a:gd name="T0" fmla="*/ 0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28">
                <a:moveTo>
                  <a:pt x="0" y="0"/>
                </a:moveTo>
                <a:lnTo>
                  <a:pt x="9" y="14"/>
                </a:lnTo>
                <a:lnTo>
                  <a:pt x="19" y="21"/>
                </a:lnTo>
                <a:lnTo>
                  <a:pt x="28" y="28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1490663" y="4973638"/>
            <a:ext cx="41275" cy="11112"/>
          </a:xfrm>
          <a:custGeom>
            <a:avLst/>
            <a:gdLst>
              <a:gd name="T0" fmla="*/ 0 w 28"/>
              <a:gd name="T1" fmla="*/ 2147483647 h 7"/>
              <a:gd name="T2" fmla="*/ 2147483647 w 28"/>
              <a:gd name="T3" fmla="*/ 2147483647 h 7"/>
              <a:gd name="T4" fmla="*/ 2147483647 w 28"/>
              <a:gd name="T5" fmla="*/ 0 h 7"/>
              <a:gd name="T6" fmla="*/ 2147483647 w 28"/>
              <a:gd name="T7" fmla="*/ 0 h 7"/>
              <a:gd name="T8" fmla="*/ 2147483647 w 28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9" y="7"/>
                </a:lnTo>
                <a:lnTo>
                  <a:pt x="9" y="0"/>
                </a:lnTo>
                <a:lnTo>
                  <a:pt x="1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31938" y="4973638"/>
            <a:ext cx="53975" cy="52387"/>
          </a:xfrm>
          <a:custGeom>
            <a:avLst/>
            <a:gdLst>
              <a:gd name="T0" fmla="*/ 0 w 37"/>
              <a:gd name="T1" fmla="*/ 0 h 35"/>
              <a:gd name="T2" fmla="*/ 2147483647 w 37"/>
              <a:gd name="T3" fmla="*/ 2147483647 h 35"/>
              <a:gd name="T4" fmla="*/ 2147483647 w 37"/>
              <a:gd name="T5" fmla="*/ 2147483647 h 35"/>
              <a:gd name="T6" fmla="*/ 2147483647 w 37"/>
              <a:gd name="T7" fmla="*/ 2147483647 h 35"/>
              <a:gd name="T8" fmla="*/ 2147483647 w 37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35">
                <a:moveTo>
                  <a:pt x="0" y="0"/>
                </a:moveTo>
                <a:lnTo>
                  <a:pt x="9" y="7"/>
                </a:lnTo>
                <a:lnTo>
                  <a:pt x="19" y="14"/>
                </a:lnTo>
                <a:lnTo>
                  <a:pt x="28" y="28"/>
                </a:lnTo>
                <a:lnTo>
                  <a:pt x="37" y="35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2" name="Freeform 28"/>
          <p:cNvSpPr>
            <a:spLocks/>
          </p:cNvSpPr>
          <p:nvPr/>
        </p:nvSpPr>
        <p:spPr bwMode="auto">
          <a:xfrm>
            <a:off x="1585913" y="5026025"/>
            <a:ext cx="41275" cy="20638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19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1627188" y="5046663"/>
            <a:ext cx="41275" cy="9525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0" y="0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1668463" y="5056188"/>
            <a:ext cx="41275" cy="31750"/>
          </a:xfrm>
          <a:custGeom>
            <a:avLst/>
            <a:gdLst>
              <a:gd name="T0" fmla="*/ 0 w 28"/>
              <a:gd name="T1" fmla="*/ 0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0"/>
                </a:moveTo>
                <a:lnTo>
                  <a:pt x="10" y="7"/>
                </a:lnTo>
                <a:lnTo>
                  <a:pt x="28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5" name="Freeform 31"/>
          <p:cNvSpPr>
            <a:spLocks/>
          </p:cNvSpPr>
          <p:nvPr/>
        </p:nvSpPr>
        <p:spPr bwMode="auto">
          <a:xfrm>
            <a:off x="1709738" y="5087938"/>
            <a:ext cx="57150" cy="19050"/>
          </a:xfrm>
          <a:custGeom>
            <a:avLst/>
            <a:gdLst>
              <a:gd name="T0" fmla="*/ 0 w 38"/>
              <a:gd name="T1" fmla="*/ 0 h 13"/>
              <a:gd name="T2" fmla="*/ 2147483647 w 38"/>
              <a:gd name="T3" fmla="*/ 2147483647 h 13"/>
              <a:gd name="T4" fmla="*/ 2147483647 w 38"/>
              <a:gd name="T5" fmla="*/ 214748364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13">
                <a:moveTo>
                  <a:pt x="0" y="0"/>
                </a:moveTo>
                <a:lnTo>
                  <a:pt x="19" y="6"/>
                </a:lnTo>
                <a:lnTo>
                  <a:pt x="38" y="13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1766888" y="5106988"/>
            <a:ext cx="41275" cy="30162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1808163" y="5137150"/>
            <a:ext cx="39687" cy="31750"/>
          </a:xfrm>
          <a:custGeom>
            <a:avLst/>
            <a:gdLst>
              <a:gd name="T0" fmla="*/ 0 w 28"/>
              <a:gd name="T1" fmla="*/ 0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0"/>
                </a:moveTo>
                <a:lnTo>
                  <a:pt x="9" y="14"/>
                </a:lnTo>
                <a:lnTo>
                  <a:pt x="28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1847850" y="5168900"/>
            <a:ext cx="41275" cy="9525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9" y="0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1889125" y="5178425"/>
            <a:ext cx="41275" cy="31750"/>
          </a:xfrm>
          <a:custGeom>
            <a:avLst/>
            <a:gdLst>
              <a:gd name="T0" fmla="*/ 0 w 28"/>
              <a:gd name="T1" fmla="*/ 0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0"/>
                </a:moveTo>
                <a:lnTo>
                  <a:pt x="9" y="7"/>
                </a:lnTo>
                <a:lnTo>
                  <a:pt x="28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0" name="Freeform 36"/>
          <p:cNvSpPr>
            <a:spLocks/>
          </p:cNvSpPr>
          <p:nvPr/>
        </p:nvSpPr>
        <p:spPr bwMode="auto">
          <a:xfrm>
            <a:off x="1930400" y="5210175"/>
            <a:ext cx="55563" cy="9525"/>
          </a:xfrm>
          <a:custGeom>
            <a:avLst/>
            <a:gdLst>
              <a:gd name="T0" fmla="*/ 0 w 37"/>
              <a:gd name="T1" fmla="*/ 0 h 7"/>
              <a:gd name="T2" fmla="*/ 2147483647 w 37"/>
              <a:gd name="T3" fmla="*/ 0 h 7"/>
              <a:gd name="T4" fmla="*/ 2147483647 w 37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7">
                <a:moveTo>
                  <a:pt x="0" y="0"/>
                </a:moveTo>
                <a:lnTo>
                  <a:pt x="19" y="0"/>
                </a:lnTo>
                <a:lnTo>
                  <a:pt x="37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1985963" y="5219700"/>
            <a:ext cx="41275" cy="31750"/>
          </a:xfrm>
          <a:custGeom>
            <a:avLst/>
            <a:gdLst>
              <a:gd name="T0" fmla="*/ 0 w 28"/>
              <a:gd name="T1" fmla="*/ 0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0"/>
                </a:moveTo>
                <a:lnTo>
                  <a:pt x="19" y="7"/>
                </a:lnTo>
                <a:lnTo>
                  <a:pt x="28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2027238" y="5251450"/>
            <a:ext cx="41275" cy="9525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2147483647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0" y="7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2068513" y="5260975"/>
            <a:ext cx="41275" cy="11113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4" name="Freeform 40"/>
          <p:cNvSpPr>
            <a:spLocks/>
          </p:cNvSpPr>
          <p:nvPr/>
        </p:nvSpPr>
        <p:spPr bwMode="auto">
          <a:xfrm>
            <a:off x="2109788" y="5272088"/>
            <a:ext cx="55562" cy="9525"/>
          </a:xfrm>
          <a:custGeom>
            <a:avLst/>
            <a:gdLst>
              <a:gd name="T0" fmla="*/ 0 w 38"/>
              <a:gd name="T1" fmla="*/ 0 h 7"/>
              <a:gd name="T2" fmla="*/ 2147483647 w 38"/>
              <a:gd name="T3" fmla="*/ 0 h 7"/>
              <a:gd name="T4" fmla="*/ 2147483647 w 3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7">
                <a:moveTo>
                  <a:pt x="0" y="0"/>
                </a:moveTo>
                <a:lnTo>
                  <a:pt x="19" y="0"/>
                </a:lnTo>
                <a:lnTo>
                  <a:pt x="3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5" name="Freeform 41"/>
          <p:cNvSpPr>
            <a:spLocks/>
          </p:cNvSpPr>
          <p:nvPr/>
        </p:nvSpPr>
        <p:spPr bwMode="auto">
          <a:xfrm>
            <a:off x="2165350" y="5281613"/>
            <a:ext cx="41275" cy="11112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9" y="0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6" name="Freeform 42"/>
          <p:cNvSpPr>
            <a:spLocks/>
          </p:cNvSpPr>
          <p:nvPr/>
        </p:nvSpPr>
        <p:spPr bwMode="auto">
          <a:xfrm>
            <a:off x="2206625" y="5292725"/>
            <a:ext cx="41275" cy="28575"/>
          </a:xfrm>
          <a:custGeom>
            <a:avLst/>
            <a:gdLst>
              <a:gd name="T0" fmla="*/ 0 w 28"/>
              <a:gd name="T1" fmla="*/ 0 h 20"/>
              <a:gd name="T2" fmla="*/ 2147483647 w 28"/>
              <a:gd name="T3" fmla="*/ 2147483647 h 20"/>
              <a:gd name="T4" fmla="*/ 2147483647 w 28"/>
              <a:gd name="T5" fmla="*/ 2147483647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0">
                <a:moveTo>
                  <a:pt x="0" y="0"/>
                </a:moveTo>
                <a:lnTo>
                  <a:pt x="9" y="7"/>
                </a:lnTo>
                <a:lnTo>
                  <a:pt x="28" y="2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2247900" y="5321300"/>
            <a:ext cx="41275" cy="11113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2147483647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9" y="7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>
            <a:off x="2289175" y="5332413"/>
            <a:ext cx="53975" cy="20637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69" name="Freeform 45"/>
          <p:cNvSpPr>
            <a:spLocks/>
          </p:cNvSpPr>
          <p:nvPr/>
        </p:nvSpPr>
        <p:spPr bwMode="auto">
          <a:xfrm>
            <a:off x="2343150" y="4646613"/>
            <a:ext cx="41275" cy="11112"/>
          </a:xfrm>
          <a:custGeom>
            <a:avLst/>
            <a:gdLst>
              <a:gd name="T0" fmla="*/ 0 w 28"/>
              <a:gd name="T1" fmla="*/ 2147483647 h 7"/>
              <a:gd name="T2" fmla="*/ 2147483647 w 28"/>
              <a:gd name="T3" fmla="*/ 0 h 7"/>
              <a:gd name="T4" fmla="*/ 2147483647 w 28"/>
              <a:gd name="T5" fmla="*/ 0 h 7"/>
              <a:gd name="T6" fmla="*/ 2147483647 w 2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10" y="0"/>
                </a:lnTo>
                <a:lnTo>
                  <a:pt x="1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0" name="Freeform 46"/>
          <p:cNvSpPr>
            <a:spLocks/>
          </p:cNvSpPr>
          <p:nvPr/>
        </p:nvSpPr>
        <p:spPr bwMode="auto">
          <a:xfrm>
            <a:off x="2384425" y="4646613"/>
            <a:ext cx="41275" cy="60325"/>
          </a:xfrm>
          <a:custGeom>
            <a:avLst/>
            <a:gdLst>
              <a:gd name="T0" fmla="*/ 0 w 28"/>
              <a:gd name="T1" fmla="*/ 0 h 41"/>
              <a:gd name="T2" fmla="*/ 2147483647 w 28"/>
              <a:gd name="T3" fmla="*/ 2147483647 h 41"/>
              <a:gd name="T4" fmla="*/ 2147483647 w 28"/>
              <a:gd name="T5" fmla="*/ 2147483647 h 41"/>
              <a:gd name="T6" fmla="*/ 2147483647 w 28"/>
              <a:gd name="T7" fmla="*/ 2147483647 h 41"/>
              <a:gd name="T8" fmla="*/ 2147483647 w 28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41">
                <a:moveTo>
                  <a:pt x="0" y="0"/>
                </a:moveTo>
                <a:lnTo>
                  <a:pt x="10" y="7"/>
                </a:lnTo>
                <a:lnTo>
                  <a:pt x="10" y="20"/>
                </a:lnTo>
                <a:lnTo>
                  <a:pt x="19" y="34"/>
                </a:lnTo>
                <a:lnTo>
                  <a:pt x="28" y="4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1" name="Freeform 47"/>
          <p:cNvSpPr>
            <a:spLocks/>
          </p:cNvSpPr>
          <p:nvPr/>
        </p:nvSpPr>
        <p:spPr bwMode="auto">
          <a:xfrm>
            <a:off x="2425700" y="4686300"/>
            <a:ext cx="41275" cy="20638"/>
          </a:xfrm>
          <a:custGeom>
            <a:avLst/>
            <a:gdLst>
              <a:gd name="T0" fmla="*/ 0 w 28"/>
              <a:gd name="T1" fmla="*/ 2147483647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2147483647 w 28"/>
              <a:gd name="T7" fmla="*/ 0 h 14"/>
              <a:gd name="T8" fmla="*/ 2147483647 w 28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10" y="14"/>
                </a:lnTo>
                <a:lnTo>
                  <a:pt x="10" y="7"/>
                </a:lnTo>
                <a:lnTo>
                  <a:pt x="1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2" name="Freeform 48"/>
          <p:cNvSpPr>
            <a:spLocks/>
          </p:cNvSpPr>
          <p:nvPr/>
        </p:nvSpPr>
        <p:spPr bwMode="auto">
          <a:xfrm>
            <a:off x="2466975" y="4686300"/>
            <a:ext cx="55563" cy="52388"/>
          </a:xfrm>
          <a:custGeom>
            <a:avLst/>
            <a:gdLst>
              <a:gd name="T0" fmla="*/ 0 w 38"/>
              <a:gd name="T1" fmla="*/ 0 h 35"/>
              <a:gd name="T2" fmla="*/ 2147483647 w 38"/>
              <a:gd name="T3" fmla="*/ 2147483647 h 35"/>
              <a:gd name="T4" fmla="*/ 2147483647 w 38"/>
              <a:gd name="T5" fmla="*/ 2147483647 h 35"/>
              <a:gd name="T6" fmla="*/ 2147483647 w 38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" h="35">
                <a:moveTo>
                  <a:pt x="0" y="0"/>
                </a:moveTo>
                <a:lnTo>
                  <a:pt x="10" y="7"/>
                </a:lnTo>
                <a:lnTo>
                  <a:pt x="19" y="14"/>
                </a:lnTo>
                <a:lnTo>
                  <a:pt x="38" y="35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3" name="Freeform 49"/>
          <p:cNvSpPr>
            <a:spLocks/>
          </p:cNvSpPr>
          <p:nvPr/>
        </p:nvSpPr>
        <p:spPr bwMode="auto">
          <a:xfrm>
            <a:off x="2522538" y="4738688"/>
            <a:ext cx="41275" cy="50800"/>
          </a:xfrm>
          <a:custGeom>
            <a:avLst/>
            <a:gdLst>
              <a:gd name="T0" fmla="*/ 0 w 28"/>
              <a:gd name="T1" fmla="*/ 0 h 35"/>
              <a:gd name="T2" fmla="*/ 2147483647 w 28"/>
              <a:gd name="T3" fmla="*/ 2147483647 h 35"/>
              <a:gd name="T4" fmla="*/ 2147483647 w 28"/>
              <a:gd name="T5" fmla="*/ 2147483647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35">
                <a:moveTo>
                  <a:pt x="0" y="0"/>
                </a:moveTo>
                <a:lnTo>
                  <a:pt x="19" y="21"/>
                </a:lnTo>
                <a:lnTo>
                  <a:pt x="28" y="35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4" name="Freeform 50"/>
          <p:cNvSpPr>
            <a:spLocks/>
          </p:cNvSpPr>
          <p:nvPr/>
        </p:nvSpPr>
        <p:spPr bwMode="auto">
          <a:xfrm>
            <a:off x="2563813" y="4789488"/>
            <a:ext cx="41275" cy="1587"/>
          </a:xfrm>
          <a:custGeom>
            <a:avLst/>
            <a:gdLst>
              <a:gd name="T0" fmla="*/ 0 w 28"/>
              <a:gd name="T1" fmla="*/ 0 h 1587"/>
              <a:gd name="T2" fmla="*/ 2147483647 w 28"/>
              <a:gd name="T3" fmla="*/ 0 h 1587"/>
              <a:gd name="T4" fmla="*/ 2147483647 w 28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587">
                <a:moveTo>
                  <a:pt x="0" y="0"/>
                </a:moveTo>
                <a:lnTo>
                  <a:pt x="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5" name="Freeform 51"/>
          <p:cNvSpPr>
            <a:spLocks/>
          </p:cNvSpPr>
          <p:nvPr/>
        </p:nvSpPr>
        <p:spPr bwMode="auto">
          <a:xfrm>
            <a:off x="2605088" y="4789488"/>
            <a:ext cx="41275" cy="1587"/>
          </a:xfrm>
          <a:custGeom>
            <a:avLst/>
            <a:gdLst>
              <a:gd name="T0" fmla="*/ 0 w 28"/>
              <a:gd name="T1" fmla="*/ 0 h 1587"/>
              <a:gd name="T2" fmla="*/ 2147483647 w 28"/>
              <a:gd name="T3" fmla="*/ 0 h 1587"/>
              <a:gd name="T4" fmla="*/ 2147483647 w 28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587">
                <a:moveTo>
                  <a:pt x="0" y="0"/>
                </a:moveTo>
                <a:lnTo>
                  <a:pt x="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6" name="Freeform 52"/>
          <p:cNvSpPr>
            <a:spLocks/>
          </p:cNvSpPr>
          <p:nvPr/>
        </p:nvSpPr>
        <p:spPr bwMode="auto">
          <a:xfrm>
            <a:off x="2646363" y="4789488"/>
            <a:ext cx="53975" cy="20637"/>
          </a:xfrm>
          <a:custGeom>
            <a:avLst/>
            <a:gdLst>
              <a:gd name="T0" fmla="*/ 0 w 37"/>
              <a:gd name="T1" fmla="*/ 0 h 14"/>
              <a:gd name="T2" fmla="*/ 2147483647 w 37"/>
              <a:gd name="T3" fmla="*/ 2147483647 h 14"/>
              <a:gd name="T4" fmla="*/ 2147483647 w 37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14">
                <a:moveTo>
                  <a:pt x="0" y="0"/>
                </a:moveTo>
                <a:lnTo>
                  <a:pt x="19" y="7"/>
                </a:lnTo>
                <a:lnTo>
                  <a:pt x="37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7" name="Freeform 53"/>
          <p:cNvSpPr>
            <a:spLocks/>
          </p:cNvSpPr>
          <p:nvPr/>
        </p:nvSpPr>
        <p:spPr bwMode="auto">
          <a:xfrm>
            <a:off x="2700338" y="4810125"/>
            <a:ext cx="41275" cy="61913"/>
          </a:xfrm>
          <a:custGeom>
            <a:avLst/>
            <a:gdLst>
              <a:gd name="T0" fmla="*/ 0 w 28"/>
              <a:gd name="T1" fmla="*/ 0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42">
                <a:moveTo>
                  <a:pt x="0" y="0"/>
                </a:moveTo>
                <a:lnTo>
                  <a:pt x="19" y="21"/>
                </a:lnTo>
                <a:lnTo>
                  <a:pt x="28" y="42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8" name="Freeform 54"/>
          <p:cNvSpPr>
            <a:spLocks/>
          </p:cNvSpPr>
          <p:nvPr/>
        </p:nvSpPr>
        <p:spPr bwMode="auto">
          <a:xfrm>
            <a:off x="2741613" y="4872038"/>
            <a:ext cx="41275" cy="92075"/>
          </a:xfrm>
          <a:custGeom>
            <a:avLst/>
            <a:gdLst>
              <a:gd name="T0" fmla="*/ 0 w 28"/>
              <a:gd name="T1" fmla="*/ 0 h 62"/>
              <a:gd name="T2" fmla="*/ 2147483647 w 28"/>
              <a:gd name="T3" fmla="*/ 2147483647 h 62"/>
              <a:gd name="T4" fmla="*/ 2147483647 w 28"/>
              <a:gd name="T5" fmla="*/ 2147483647 h 62"/>
              <a:gd name="T6" fmla="*/ 2147483647 w 28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62">
                <a:moveTo>
                  <a:pt x="0" y="0"/>
                </a:moveTo>
                <a:lnTo>
                  <a:pt x="10" y="34"/>
                </a:lnTo>
                <a:lnTo>
                  <a:pt x="19" y="48"/>
                </a:lnTo>
                <a:lnTo>
                  <a:pt x="28" y="62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2782888" y="4964113"/>
            <a:ext cx="41275" cy="41275"/>
          </a:xfrm>
          <a:custGeom>
            <a:avLst/>
            <a:gdLst>
              <a:gd name="T0" fmla="*/ 0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8">
                <a:moveTo>
                  <a:pt x="0" y="0"/>
                </a:moveTo>
                <a:lnTo>
                  <a:pt x="10" y="14"/>
                </a:lnTo>
                <a:lnTo>
                  <a:pt x="28" y="28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0" name="Freeform 56"/>
          <p:cNvSpPr>
            <a:spLocks/>
          </p:cNvSpPr>
          <p:nvPr/>
        </p:nvSpPr>
        <p:spPr bwMode="auto">
          <a:xfrm>
            <a:off x="2824163" y="5005388"/>
            <a:ext cx="57150" cy="50800"/>
          </a:xfrm>
          <a:custGeom>
            <a:avLst/>
            <a:gdLst>
              <a:gd name="T0" fmla="*/ 0 w 38"/>
              <a:gd name="T1" fmla="*/ 0 h 35"/>
              <a:gd name="T2" fmla="*/ 2147483647 w 38"/>
              <a:gd name="T3" fmla="*/ 2147483647 h 35"/>
              <a:gd name="T4" fmla="*/ 2147483647 w 38"/>
              <a:gd name="T5" fmla="*/ 2147483647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35">
                <a:moveTo>
                  <a:pt x="0" y="0"/>
                </a:moveTo>
                <a:lnTo>
                  <a:pt x="19" y="14"/>
                </a:lnTo>
                <a:lnTo>
                  <a:pt x="38" y="35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1" name="Freeform 57"/>
          <p:cNvSpPr>
            <a:spLocks/>
          </p:cNvSpPr>
          <p:nvPr/>
        </p:nvSpPr>
        <p:spPr bwMode="auto">
          <a:xfrm>
            <a:off x="2881313" y="5056188"/>
            <a:ext cx="41275" cy="50800"/>
          </a:xfrm>
          <a:custGeom>
            <a:avLst/>
            <a:gdLst>
              <a:gd name="T0" fmla="*/ 0 w 28"/>
              <a:gd name="T1" fmla="*/ 0 h 34"/>
              <a:gd name="T2" fmla="*/ 2147483647 w 28"/>
              <a:gd name="T3" fmla="*/ 2147483647 h 34"/>
              <a:gd name="T4" fmla="*/ 2147483647 w 28"/>
              <a:gd name="T5" fmla="*/ 2147483647 h 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34">
                <a:moveTo>
                  <a:pt x="0" y="0"/>
                </a:moveTo>
                <a:lnTo>
                  <a:pt x="19" y="21"/>
                </a:lnTo>
                <a:lnTo>
                  <a:pt x="28" y="3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2922588" y="5106988"/>
            <a:ext cx="39687" cy="30162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3" name="Freeform 59"/>
          <p:cNvSpPr>
            <a:spLocks/>
          </p:cNvSpPr>
          <p:nvPr/>
        </p:nvSpPr>
        <p:spPr bwMode="auto">
          <a:xfrm>
            <a:off x="2962275" y="5137150"/>
            <a:ext cx="41275" cy="11113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9" y="0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3003550" y="5148263"/>
            <a:ext cx="55563" cy="50800"/>
          </a:xfrm>
          <a:custGeom>
            <a:avLst/>
            <a:gdLst>
              <a:gd name="T0" fmla="*/ 0 w 37"/>
              <a:gd name="T1" fmla="*/ 0 h 35"/>
              <a:gd name="T2" fmla="*/ 2147483647 w 37"/>
              <a:gd name="T3" fmla="*/ 2147483647 h 35"/>
              <a:gd name="T4" fmla="*/ 2147483647 w 37"/>
              <a:gd name="T5" fmla="*/ 2147483647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35">
                <a:moveTo>
                  <a:pt x="0" y="0"/>
                </a:moveTo>
                <a:lnTo>
                  <a:pt x="19" y="14"/>
                </a:lnTo>
                <a:lnTo>
                  <a:pt x="37" y="35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3059113" y="5199063"/>
            <a:ext cx="41275" cy="4127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3100388" y="5240338"/>
            <a:ext cx="41275" cy="20637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3141663" y="5260975"/>
            <a:ext cx="41275" cy="11113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8" name="Freeform 64"/>
          <p:cNvSpPr>
            <a:spLocks/>
          </p:cNvSpPr>
          <p:nvPr/>
        </p:nvSpPr>
        <p:spPr bwMode="auto">
          <a:xfrm>
            <a:off x="3182938" y="5272088"/>
            <a:ext cx="55562" cy="20637"/>
          </a:xfrm>
          <a:custGeom>
            <a:avLst/>
            <a:gdLst>
              <a:gd name="T0" fmla="*/ 0 w 38"/>
              <a:gd name="T1" fmla="*/ 0 h 14"/>
              <a:gd name="T2" fmla="*/ 2147483647 w 38"/>
              <a:gd name="T3" fmla="*/ 2147483647 h 14"/>
              <a:gd name="T4" fmla="*/ 2147483647 w 3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14">
                <a:moveTo>
                  <a:pt x="0" y="0"/>
                </a:moveTo>
                <a:lnTo>
                  <a:pt x="19" y="7"/>
                </a:lnTo>
                <a:lnTo>
                  <a:pt x="3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89" name="Freeform 65"/>
          <p:cNvSpPr>
            <a:spLocks/>
          </p:cNvSpPr>
          <p:nvPr/>
        </p:nvSpPr>
        <p:spPr bwMode="auto">
          <a:xfrm>
            <a:off x="3238500" y="5292725"/>
            <a:ext cx="41275" cy="28575"/>
          </a:xfrm>
          <a:custGeom>
            <a:avLst/>
            <a:gdLst>
              <a:gd name="T0" fmla="*/ 0 w 28"/>
              <a:gd name="T1" fmla="*/ 0 h 20"/>
              <a:gd name="T2" fmla="*/ 2147483647 w 28"/>
              <a:gd name="T3" fmla="*/ 2147483647 h 20"/>
              <a:gd name="T4" fmla="*/ 2147483647 w 28"/>
              <a:gd name="T5" fmla="*/ 2147483647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0">
                <a:moveTo>
                  <a:pt x="0" y="0"/>
                </a:moveTo>
                <a:lnTo>
                  <a:pt x="19" y="14"/>
                </a:lnTo>
                <a:lnTo>
                  <a:pt x="28" y="2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0" name="Freeform 66"/>
          <p:cNvSpPr>
            <a:spLocks/>
          </p:cNvSpPr>
          <p:nvPr/>
        </p:nvSpPr>
        <p:spPr bwMode="auto">
          <a:xfrm>
            <a:off x="3279775" y="5321300"/>
            <a:ext cx="41275" cy="11113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9" y="0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1" name="Freeform 67"/>
          <p:cNvSpPr>
            <a:spLocks/>
          </p:cNvSpPr>
          <p:nvPr/>
        </p:nvSpPr>
        <p:spPr bwMode="auto">
          <a:xfrm>
            <a:off x="3321050" y="5332413"/>
            <a:ext cx="41275" cy="30162"/>
          </a:xfrm>
          <a:custGeom>
            <a:avLst/>
            <a:gdLst>
              <a:gd name="T0" fmla="*/ 0 w 28"/>
              <a:gd name="T1" fmla="*/ 0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0"/>
                </a:moveTo>
                <a:lnTo>
                  <a:pt x="9" y="7"/>
                </a:lnTo>
                <a:lnTo>
                  <a:pt x="28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2" name="Freeform 68"/>
          <p:cNvSpPr>
            <a:spLocks/>
          </p:cNvSpPr>
          <p:nvPr/>
        </p:nvSpPr>
        <p:spPr bwMode="auto">
          <a:xfrm>
            <a:off x="3362325" y="5362575"/>
            <a:ext cx="53975" cy="11113"/>
          </a:xfrm>
          <a:custGeom>
            <a:avLst/>
            <a:gdLst>
              <a:gd name="T0" fmla="*/ 0 w 37"/>
              <a:gd name="T1" fmla="*/ 0 h 7"/>
              <a:gd name="T2" fmla="*/ 2147483647 w 37"/>
              <a:gd name="T3" fmla="*/ 2147483647 h 7"/>
              <a:gd name="T4" fmla="*/ 2147483647 w 37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7">
                <a:moveTo>
                  <a:pt x="0" y="0"/>
                </a:moveTo>
                <a:lnTo>
                  <a:pt x="19" y="7"/>
                </a:lnTo>
                <a:lnTo>
                  <a:pt x="37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>
            <a:off x="3416300" y="5373688"/>
            <a:ext cx="41275" cy="952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4" name="Freeform 70"/>
          <p:cNvSpPr>
            <a:spLocks/>
          </p:cNvSpPr>
          <p:nvPr/>
        </p:nvSpPr>
        <p:spPr bwMode="auto">
          <a:xfrm>
            <a:off x="3457575" y="5383213"/>
            <a:ext cx="41275" cy="20637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10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5" name="Freeform 71"/>
          <p:cNvSpPr>
            <a:spLocks/>
          </p:cNvSpPr>
          <p:nvPr/>
        </p:nvSpPr>
        <p:spPr bwMode="auto">
          <a:xfrm>
            <a:off x="3498850" y="5383213"/>
            <a:ext cx="41275" cy="20637"/>
          </a:xfrm>
          <a:custGeom>
            <a:avLst/>
            <a:gdLst>
              <a:gd name="T0" fmla="*/ 0 w 28"/>
              <a:gd name="T1" fmla="*/ 2147483647 h 14"/>
              <a:gd name="T2" fmla="*/ 2147483647 w 28"/>
              <a:gd name="T3" fmla="*/ 2147483647 h 14"/>
              <a:gd name="T4" fmla="*/ 2147483647 w 28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10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6" name="Freeform 72"/>
          <p:cNvSpPr>
            <a:spLocks/>
          </p:cNvSpPr>
          <p:nvPr/>
        </p:nvSpPr>
        <p:spPr bwMode="auto">
          <a:xfrm>
            <a:off x="3540125" y="5383213"/>
            <a:ext cx="55563" cy="1587"/>
          </a:xfrm>
          <a:custGeom>
            <a:avLst/>
            <a:gdLst>
              <a:gd name="T0" fmla="*/ 0 w 38"/>
              <a:gd name="T1" fmla="*/ 0 h 1587"/>
              <a:gd name="T2" fmla="*/ 2147483647 w 38"/>
              <a:gd name="T3" fmla="*/ 0 h 1587"/>
              <a:gd name="T4" fmla="*/ 2147483647 w 38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1587">
                <a:moveTo>
                  <a:pt x="0" y="0"/>
                </a:moveTo>
                <a:lnTo>
                  <a:pt x="19" y="0"/>
                </a:lnTo>
                <a:lnTo>
                  <a:pt x="3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7" name="Line 73"/>
          <p:cNvSpPr>
            <a:spLocks noChangeShapeType="1"/>
          </p:cNvSpPr>
          <p:nvPr/>
        </p:nvSpPr>
        <p:spPr bwMode="auto">
          <a:xfrm>
            <a:off x="3595688" y="5383213"/>
            <a:ext cx="41275" cy="1587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8" name="Freeform 74"/>
          <p:cNvSpPr>
            <a:spLocks/>
          </p:cNvSpPr>
          <p:nvPr/>
        </p:nvSpPr>
        <p:spPr bwMode="auto">
          <a:xfrm>
            <a:off x="3636963" y="5383213"/>
            <a:ext cx="41275" cy="1587"/>
          </a:xfrm>
          <a:custGeom>
            <a:avLst/>
            <a:gdLst>
              <a:gd name="T0" fmla="*/ 0 w 28"/>
              <a:gd name="T1" fmla="*/ 0 h 1587"/>
              <a:gd name="T2" fmla="*/ 2147483647 w 28"/>
              <a:gd name="T3" fmla="*/ 0 h 1587"/>
              <a:gd name="T4" fmla="*/ 2147483647 w 28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587">
                <a:moveTo>
                  <a:pt x="0" y="0"/>
                </a:moveTo>
                <a:lnTo>
                  <a:pt x="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699" name="Freeform 75"/>
          <p:cNvSpPr>
            <a:spLocks/>
          </p:cNvSpPr>
          <p:nvPr/>
        </p:nvSpPr>
        <p:spPr bwMode="auto">
          <a:xfrm>
            <a:off x="3678238" y="5383213"/>
            <a:ext cx="41275" cy="20637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9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0" name="Line 76"/>
          <p:cNvSpPr>
            <a:spLocks noChangeShapeType="1"/>
          </p:cNvSpPr>
          <p:nvPr/>
        </p:nvSpPr>
        <p:spPr bwMode="auto">
          <a:xfrm>
            <a:off x="3719513" y="5403850"/>
            <a:ext cx="41275" cy="11113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>
            <a:off x="3760788" y="4657725"/>
            <a:ext cx="53975" cy="2857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2" name="Freeform 78"/>
          <p:cNvSpPr>
            <a:spLocks/>
          </p:cNvSpPr>
          <p:nvPr/>
        </p:nvSpPr>
        <p:spPr bwMode="auto">
          <a:xfrm>
            <a:off x="3814763" y="4686300"/>
            <a:ext cx="41275" cy="41275"/>
          </a:xfrm>
          <a:custGeom>
            <a:avLst/>
            <a:gdLst>
              <a:gd name="T0" fmla="*/ 0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8">
                <a:moveTo>
                  <a:pt x="0" y="0"/>
                </a:moveTo>
                <a:lnTo>
                  <a:pt x="19" y="14"/>
                </a:lnTo>
                <a:lnTo>
                  <a:pt x="28" y="28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3" name="Line 79"/>
          <p:cNvSpPr>
            <a:spLocks noChangeShapeType="1"/>
          </p:cNvSpPr>
          <p:nvPr/>
        </p:nvSpPr>
        <p:spPr bwMode="auto">
          <a:xfrm>
            <a:off x="3856038" y="4727575"/>
            <a:ext cx="41275" cy="3175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4" name="Freeform 80"/>
          <p:cNvSpPr>
            <a:spLocks/>
          </p:cNvSpPr>
          <p:nvPr/>
        </p:nvSpPr>
        <p:spPr bwMode="auto">
          <a:xfrm>
            <a:off x="3897313" y="4759325"/>
            <a:ext cx="41275" cy="30163"/>
          </a:xfrm>
          <a:custGeom>
            <a:avLst/>
            <a:gdLst>
              <a:gd name="T0" fmla="*/ 0 w 28"/>
              <a:gd name="T1" fmla="*/ 0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0"/>
                </a:moveTo>
                <a:lnTo>
                  <a:pt x="10" y="7"/>
                </a:lnTo>
                <a:lnTo>
                  <a:pt x="28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5" name="Freeform 81"/>
          <p:cNvSpPr>
            <a:spLocks/>
          </p:cNvSpPr>
          <p:nvPr/>
        </p:nvSpPr>
        <p:spPr bwMode="auto">
          <a:xfrm>
            <a:off x="3938588" y="4789488"/>
            <a:ext cx="57150" cy="61912"/>
          </a:xfrm>
          <a:custGeom>
            <a:avLst/>
            <a:gdLst>
              <a:gd name="T0" fmla="*/ 0 w 38"/>
              <a:gd name="T1" fmla="*/ 0 h 42"/>
              <a:gd name="T2" fmla="*/ 2147483647 w 38"/>
              <a:gd name="T3" fmla="*/ 2147483647 h 42"/>
              <a:gd name="T4" fmla="*/ 2147483647 w 38"/>
              <a:gd name="T5" fmla="*/ 2147483647 h 42"/>
              <a:gd name="T6" fmla="*/ 2147483647 w 38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" h="42">
                <a:moveTo>
                  <a:pt x="0" y="0"/>
                </a:moveTo>
                <a:lnTo>
                  <a:pt x="19" y="21"/>
                </a:lnTo>
                <a:lnTo>
                  <a:pt x="28" y="35"/>
                </a:lnTo>
                <a:lnTo>
                  <a:pt x="38" y="42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6" name="Freeform 82"/>
          <p:cNvSpPr>
            <a:spLocks/>
          </p:cNvSpPr>
          <p:nvPr/>
        </p:nvSpPr>
        <p:spPr bwMode="auto">
          <a:xfrm>
            <a:off x="3995738" y="4851400"/>
            <a:ext cx="41275" cy="11113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2147483647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8" y="7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7" name="Line 83"/>
          <p:cNvSpPr>
            <a:spLocks noChangeShapeType="1"/>
          </p:cNvSpPr>
          <p:nvPr/>
        </p:nvSpPr>
        <p:spPr bwMode="auto">
          <a:xfrm>
            <a:off x="4037013" y="4862513"/>
            <a:ext cx="4127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8" name="Line 84"/>
          <p:cNvSpPr>
            <a:spLocks noChangeShapeType="1"/>
          </p:cNvSpPr>
          <p:nvPr/>
        </p:nvSpPr>
        <p:spPr bwMode="auto">
          <a:xfrm>
            <a:off x="4078288" y="4862513"/>
            <a:ext cx="39687" cy="952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09" name="Freeform 85"/>
          <p:cNvSpPr>
            <a:spLocks/>
          </p:cNvSpPr>
          <p:nvPr/>
        </p:nvSpPr>
        <p:spPr bwMode="auto">
          <a:xfrm>
            <a:off x="4117975" y="4872038"/>
            <a:ext cx="55563" cy="30162"/>
          </a:xfrm>
          <a:custGeom>
            <a:avLst/>
            <a:gdLst>
              <a:gd name="T0" fmla="*/ 0 w 37"/>
              <a:gd name="T1" fmla="*/ 0 h 20"/>
              <a:gd name="T2" fmla="*/ 2147483647 w 37"/>
              <a:gd name="T3" fmla="*/ 2147483647 h 20"/>
              <a:gd name="T4" fmla="*/ 2147483647 w 37"/>
              <a:gd name="T5" fmla="*/ 2147483647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20">
                <a:moveTo>
                  <a:pt x="0" y="0"/>
                </a:moveTo>
                <a:lnTo>
                  <a:pt x="19" y="6"/>
                </a:lnTo>
                <a:lnTo>
                  <a:pt x="37" y="2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0" name="Freeform 86"/>
          <p:cNvSpPr>
            <a:spLocks/>
          </p:cNvSpPr>
          <p:nvPr/>
        </p:nvSpPr>
        <p:spPr bwMode="auto">
          <a:xfrm>
            <a:off x="4173538" y="4902200"/>
            <a:ext cx="41275" cy="61913"/>
          </a:xfrm>
          <a:custGeom>
            <a:avLst/>
            <a:gdLst>
              <a:gd name="T0" fmla="*/ 0 w 28"/>
              <a:gd name="T1" fmla="*/ 0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42">
                <a:moveTo>
                  <a:pt x="0" y="0"/>
                </a:moveTo>
                <a:lnTo>
                  <a:pt x="19" y="21"/>
                </a:lnTo>
                <a:lnTo>
                  <a:pt x="19" y="35"/>
                </a:lnTo>
                <a:lnTo>
                  <a:pt x="28" y="42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1" name="Freeform 87"/>
          <p:cNvSpPr>
            <a:spLocks/>
          </p:cNvSpPr>
          <p:nvPr/>
        </p:nvSpPr>
        <p:spPr bwMode="auto">
          <a:xfrm>
            <a:off x="4214813" y="4964113"/>
            <a:ext cx="41275" cy="0"/>
          </a:xfrm>
          <a:custGeom>
            <a:avLst/>
            <a:gdLst>
              <a:gd name="T0" fmla="*/ 0 w 28"/>
              <a:gd name="T1" fmla="*/ 2147483647 w 28"/>
              <a:gd name="T2" fmla="*/ 2147483647 w 28"/>
              <a:gd name="T3" fmla="*/ 2147483647 w 28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8">
                <a:moveTo>
                  <a:pt x="0" y="0"/>
                </a:moveTo>
                <a:lnTo>
                  <a:pt x="10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2" name="Line 88"/>
          <p:cNvSpPr>
            <a:spLocks noChangeShapeType="1"/>
          </p:cNvSpPr>
          <p:nvPr/>
        </p:nvSpPr>
        <p:spPr bwMode="auto">
          <a:xfrm>
            <a:off x="4256088" y="4964113"/>
            <a:ext cx="41275" cy="952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3" name="Freeform 89"/>
          <p:cNvSpPr>
            <a:spLocks/>
          </p:cNvSpPr>
          <p:nvPr/>
        </p:nvSpPr>
        <p:spPr bwMode="auto">
          <a:xfrm>
            <a:off x="4297363" y="4973638"/>
            <a:ext cx="55562" cy="11112"/>
          </a:xfrm>
          <a:custGeom>
            <a:avLst/>
            <a:gdLst>
              <a:gd name="T0" fmla="*/ 0 w 38"/>
              <a:gd name="T1" fmla="*/ 0 h 7"/>
              <a:gd name="T2" fmla="*/ 2147483647 w 38"/>
              <a:gd name="T3" fmla="*/ 2147483647 h 7"/>
              <a:gd name="T4" fmla="*/ 2147483647 w 3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7">
                <a:moveTo>
                  <a:pt x="0" y="0"/>
                </a:moveTo>
                <a:lnTo>
                  <a:pt x="19" y="7"/>
                </a:lnTo>
                <a:lnTo>
                  <a:pt x="3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4" name="Freeform 90"/>
          <p:cNvSpPr>
            <a:spLocks/>
          </p:cNvSpPr>
          <p:nvPr/>
        </p:nvSpPr>
        <p:spPr bwMode="auto">
          <a:xfrm>
            <a:off x="4352925" y="4953000"/>
            <a:ext cx="41275" cy="31750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0 h 21"/>
              <a:gd name="T8" fmla="*/ 2147483647 w 2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1">
                <a:moveTo>
                  <a:pt x="0" y="21"/>
                </a:moveTo>
                <a:lnTo>
                  <a:pt x="9" y="14"/>
                </a:lnTo>
                <a:lnTo>
                  <a:pt x="18" y="7"/>
                </a:lnTo>
                <a:lnTo>
                  <a:pt x="18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5" name="Freeform 91"/>
          <p:cNvSpPr>
            <a:spLocks/>
          </p:cNvSpPr>
          <p:nvPr/>
        </p:nvSpPr>
        <p:spPr bwMode="auto">
          <a:xfrm>
            <a:off x="4394200" y="4953000"/>
            <a:ext cx="41275" cy="20638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9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6" name="Line 92"/>
          <p:cNvSpPr>
            <a:spLocks noChangeShapeType="1"/>
          </p:cNvSpPr>
          <p:nvPr/>
        </p:nvSpPr>
        <p:spPr bwMode="auto">
          <a:xfrm>
            <a:off x="4435475" y="4973638"/>
            <a:ext cx="41275" cy="11112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7" name="Freeform 93"/>
          <p:cNvSpPr>
            <a:spLocks/>
          </p:cNvSpPr>
          <p:nvPr/>
        </p:nvSpPr>
        <p:spPr bwMode="auto">
          <a:xfrm>
            <a:off x="4476750" y="4973638"/>
            <a:ext cx="53975" cy="11112"/>
          </a:xfrm>
          <a:custGeom>
            <a:avLst/>
            <a:gdLst>
              <a:gd name="T0" fmla="*/ 0 w 37"/>
              <a:gd name="T1" fmla="*/ 2147483647 h 7"/>
              <a:gd name="T2" fmla="*/ 2147483647 w 37"/>
              <a:gd name="T3" fmla="*/ 2147483647 h 7"/>
              <a:gd name="T4" fmla="*/ 2147483647 w 37"/>
              <a:gd name="T5" fmla="*/ 0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7">
                <a:moveTo>
                  <a:pt x="0" y="7"/>
                </a:moveTo>
                <a:lnTo>
                  <a:pt x="19" y="7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 flipV="1">
            <a:off x="4530725" y="4964113"/>
            <a:ext cx="41275" cy="952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19" name="Line 95"/>
          <p:cNvSpPr>
            <a:spLocks noChangeShapeType="1"/>
          </p:cNvSpPr>
          <p:nvPr/>
        </p:nvSpPr>
        <p:spPr bwMode="auto">
          <a:xfrm flipV="1">
            <a:off x="4572000" y="4953000"/>
            <a:ext cx="41275" cy="11113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0" name="Freeform 96"/>
          <p:cNvSpPr>
            <a:spLocks/>
          </p:cNvSpPr>
          <p:nvPr/>
        </p:nvSpPr>
        <p:spPr bwMode="auto">
          <a:xfrm>
            <a:off x="4613275" y="4943475"/>
            <a:ext cx="41275" cy="9525"/>
          </a:xfrm>
          <a:custGeom>
            <a:avLst/>
            <a:gdLst>
              <a:gd name="T0" fmla="*/ 0 w 28"/>
              <a:gd name="T1" fmla="*/ 2147483647 h 7"/>
              <a:gd name="T2" fmla="*/ 2147483647 w 28"/>
              <a:gd name="T3" fmla="*/ 0 h 7"/>
              <a:gd name="T4" fmla="*/ 2147483647 w 28"/>
              <a:gd name="T5" fmla="*/ 0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10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1" name="Freeform 97"/>
          <p:cNvSpPr>
            <a:spLocks/>
          </p:cNvSpPr>
          <p:nvPr/>
        </p:nvSpPr>
        <p:spPr bwMode="auto">
          <a:xfrm>
            <a:off x="4654550" y="4943475"/>
            <a:ext cx="55563" cy="9525"/>
          </a:xfrm>
          <a:custGeom>
            <a:avLst/>
            <a:gdLst>
              <a:gd name="T0" fmla="*/ 0 w 38"/>
              <a:gd name="T1" fmla="*/ 0 h 7"/>
              <a:gd name="T2" fmla="*/ 2147483647 w 38"/>
              <a:gd name="T3" fmla="*/ 0 h 7"/>
              <a:gd name="T4" fmla="*/ 2147483647 w 3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7">
                <a:moveTo>
                  <a:pt x="0" y="0"/>
                </a:moveTo>
                <a:lnTo>
                  <a:pt x="19" y="0"/>
                </a:lnTo>
                <a:lnTo>
                  <a:pt x="3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2" name="Freeform 98"/>
          <p:cNvSpPr>
            <a:spLocks/>
          </p:cNvSpPr>
          <p:nvPr/>
        </p:nvSpPr>
        <p:spPr bwMode="auto">
          <a:xfrm>
            <a:off x="4710113" y="4953000"/>
            <a:ext cx="41275" cy="1588"/>
          </a:xfrm>
          <a:custGeom>
            <a:avLst/>
            <a:gdLst>
              <a:gd name="T0" fmla="*/ 0 w 28"/>
              <a:gd name="T1" fmla="*/ 0 h 1588"/>
              <a:gd name="T2" fmla="*/ 2147483647 w 28"/>
              <a:gd name="T3" fmla="*/ 0 h 1588"/>
              <a:gd name="T4" fmla="*/ 2147483647 w 28"/>
              <a:gd name="T5" fmla="*/ 0 h 1588"/>
              <a:gd name="T6" fmla="*/ 2147483647 w 2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1588">
                <a:moveTo>
                  <a:pt x="0" y="0"/>
                </a:moveTo>
                <a:lnTo>
                  <a:pt x="18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3" name="Freeform 99"/>
          <p:cNvSpPr>
            <a:spLocks/>
          </p:cNvSpPr>
          <p:nvPr/>
        </p:nvSpPr>
        <p:spPr bwMode="auto">
          <a:xfrm>
            <a:off x="4751388" y="4953000"/>
            <a:ext cx="41275" cy="82550"/>
          </a:xfrm>
          <a:custGeom>
            <a:avLst/>
            <a:gdLst>
              <a:gd name="T0" fmla="*/ 0 w 28"/>
              <a:gd name="T1" fmla="*/ 0 h 56"/>
              <a:gd name="T2" fmla="*/ 2147483647 w 28"/>
              <a:gd name="T3" fmla="*/ 2147483647 h 56"/>
              <a:gd name="T4" fmla="*/ 2147483647 w 28"/>
              <a:gd name="T5" fmla="*/ 2147483647 h 56"/>
              <a:gd name="T6" fmla="*/ 2147483647 w 28"/>
              <a:gd name="T7" fmla="*/ 2147483647 h 56"/>
              <a:gd name="T8" fmla="*/ 2147483647 w 28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56">
                <a:moveTo>
                  <a:pt x="0" y="0"/>
                </a:moveTo>
                <a:lnTo>
                  <a:pt x="9" y="14"/>
                </a:lnTo>
                <a:lnTo>
                  <a:pt x="9" y="28"/>
                </a:lnTo>
                <a:lnTo>
                  <a:pt x="18" y="42"/>
                </a:lnTo>
                <a:lnTo>
                  <a:pt x="28" y="56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4" name="Freeform 100"/>
          <p:cNvSpPr>
            <a:spLocks/>
          </p:cNvSpPr>
          <p:nvPr/>
        </p:nvSpPr>
        <p:spPr bwMode="auto">
          <a:xfrm>
            <a:off x="4792663" y="5035550"/>
            <a:ext cx="41275" cy="11113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2147483647 h 7"/>
              <a:gd name="T4" fmla="*/ 2147483647 w 28"/>
              <a:gd name="T5" fmla="*/ 0 h 7"/>
              <a:gd name="T6" fmla="*/ 2147483647 w 2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9" y="7"/>
                </a:lnTo>
                <a:lnTo>
                  <a:pt x="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5" name="Freeform 101"/>
          <p:cNvSpPr>
            <a:spLocks/>
          </p:cNvSpPr>
          <p:nvPr/>
        </p:nvSpPr>
        <p:spPr bwMode="auto">
          <a:xfrm>
            <a:off x="4833938" y="5035550"/>
            <a:ext cx="55562" cy="1588"/>
          </a:xfrm>
          <a:custGeom>
            <a:avLst/>
            <a:gdLst>
              <a:gd name="T0" fmla="*/ 0 w 37"/>
              <a:gd name="T1" fmla="*/ 0 h 1588"/>
              <a:gd name="T2" fmla="*/ 2147483647 w 37"/>
              <a:gd name="T3" fmla="*/ 0 h 1588"/>
              <a:gd name="T4" fmla="*/ 2147483647 w 37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1588">
                <a:moveTo>
                  <a:pt x="0" y="0"/>
                </a:moveTo>
                <a:lnTo>
                  <a:pt x="19" y="0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6" name="Freeform 102"/>
          <p:cNvSpPr>
            <a:spLocks/>
          </p:cNvSpPr>
          <p:nvPr/>
        </p:nvSpPr>
        <p:spPr bwMode="auto">
          <a:xfrm>
            <a:off x="4889500" y="5035550"/>
            <a:ext cx="39688" cy="11113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2147483647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9" y="7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7" name="Freeform 103"/>
          <p:cNvSpPr>
            <a:spLocks/>
          </p:cNvSpPr>
          <p:nvPr/>
        </p:nvSpPr>
        <p:spPr bwMode="auto">
          <a:xfrm>
            <a:off x="4929188" y="5026025"/>
            <a:ext cx="41275" cy="20638"/>
          </a:xfrm>
          <a:custGeom>
            <a:avLst/>
            <a:gdLst>
              <a:gd name="T0" fmla="*/ 0 w 28"/>
              <a:gd name="T1" fmla="*/ 2147483647 h 14"/>
              <a:gd name="T2" fmla="*/ 2147483647 w 28"/>
              <a:gd name="T3" fmla="*/ 2147483647 h 14"/>
              <a:gd name="T4" fmla="*/ 2147483647 w 28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10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8" name="Freeform 104"/>
          <p:cNvSpPr>
            <a:spLocks/>
          </p:cNvSpPr>
          <p:nvPr/>
        </p:nvSpPr>
        <p:spPr bwMode="auto">
          <a:xfrm>
            <a:off x="4970463" y="5026025"/>
            <a:ext cx="41275" cy="20638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10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29" name="Freeform 105"/>
          <p:cNvSpPr>
            <a:spLocks/>
          </p:cNvSpPr>
          <p:nvPr/>
        </p:nvSpPr>
        <p:spPr bwMode="auto">
          <a:xfrm>
            <a:off x="5011738" y="5046663"/>
            <a:ext cx="57150" cy="0"/>
          </a:xfrm>
          <a:custGeom>
            <a:avLst/>
            <a:gdLst>
              <a:gd name="T0" fmla="*/ 0 w 38"/>
              <a:gd name="T1" fmla="*/ 2147483647 w 38"/>
              <a:gd name="T2" fmla="*/ 2147483647 w 3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38">
                <a:moveTo>
                  <a:pt x="0" y="0"/>
                </a:moveTo>
                <a:lnTo>
                  <a:pt x="19" y="0"/>
                </a:lnTo>
                <a:lnTo>
                  <a:pt x="3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0" name="Line 106"/>
          <p:cNvSpPr>
            <a:spLocks noChangeShapeType="1"/>
          </p:cNvSpPr>
          <p:nvPr/>
        </p:nvSpPr>
        <p:spPr bwMode="auto">
          <a:xfrm>
            <a:off x="5068888" y="5046663"/>
            <a:ext cx="41275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>
            <a:off x="5110163" y="5046663"/>
            <a:ext cx="41275" cy="952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2" name="Line 108"/>
          <p:cNvSpPr>
            <a:spLocks noChangeShapeType="1"/>
          </p:cNvSpPr>
          <p:nvPr/>
        </p:nvSpPr>
        <p:spPr bwMode="auto">
          <a:xfrm>
            <a:off x="5151438" y="5056188"/>
            <a:ext cx="41275" cy="11112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3" name="Freeform 109"/>
          <p:cNvSpPr>
            <a:spLocks/>
          </p:cNvSpPr>
          <p:nvPr/>
        </p:nvSpPr>
        <p:spPr bwMode="auto">
          <a:xfrm>
            <a:off x="5192713" y="4575175"/>
            <a:ext cx="53975" cy="82550"/>
          </a:xfrm>
          <a:custGeom>
            <a:avLst/>
            <a:gdLst>
              <a:gd name="T0" fmla="*/ 0 w 37"/>
              <a:gd name="T1" fmla="*/ 2147483647 h 56"/>
              <a:gd name="T2" fmla="*/ 2147483647 w 37"/>
              <a:gd name="T3" fmla="*/ 2147483647 h 56"/>
              <a:gd name="T4" fmla="*/ 2147483647 w 37"/>
              <a:gd name="T5" fmla="*/ 2147483647 h 56"/>
              <a:gd name="T6" fmla="*/ 2147483647 w 37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56">
                <a:moveTo>
                  <a:pt x="0" y="56"/>
                </a:moveTo>
                <a:lnTo>
                  <a:pt x="19" y="28"/>
                </a:lnTo>
                <a:lnTo>
                  <a:pt x="28" y="14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4" name="Freeform 110"/>
          <p:cNvSpPr>
            <a:spLocks/>
          </p:cNvSpPr>
          <p:nvPr/>
        </p:nvSpPr>
        <p:spPr bwMode="auto">
          <a:xfrm>
            <a:off x="5246688" y="4564063"/>
            <a:ext cx="41275" cy="11112"/>
          </a:xfrm>
          <a:custGeom>
            <a:avLst/>
            <a:gdLst>
              <a:gd name="T0" fmla="*/ 0 w 28"/>
              <a:gd name="T1" fmla="*/ 2147483647 h 7"/>
              <a:gd name="T2" fmla="*/ 2147483647 w 28"/>
              <a:gd name="T3" fmla="*/ 2147483647 h 7"/>
              <a:gd name="T4" fmla="*/ 2147483647 w 28"/>
              <a:gd name="T5" fmla="*/ 2147483647 h 7"/>
              <a:gd name="T6" fmla="*/ 2147483647 w 2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19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5" name="Freeform 111"/>
          <p:cNvSpPr>
            <a:spLocks/>
          </p:cNvSpPr>
          <p:nvPr/>
        </p:nvSpPr>
        <p:spPr bwMode="auto">
          <a:xfrm>
            <a:off x="5287963" y="4391025"/>
            <a:ext cx="41275" cy="173038"/>
          </a:xfrm>
          <a:custGeom>
            <a:avLst/>
            <a:gdLst>
              <a:gd name="T0" fmla="*/ 0 w 28"/>
              <a:gd name="T1" fmla="*/ 2147483647 h 118"/>
              <a:gd name="T2" fmla="*/ 2147483647 w 28"/>
              <a:gd name="T3" fmla="*/ 2147483647 h 118"/>
              <a:gd name="T4" fmla="*/ 2147483647 w 28"/>
              <a:gd name="T5" fmla="*/ 2147483647 h 118"/>
              <a:gd name="T6" fmla="*/ 2147483647 w 28"/>
              <a:gd name="T7" fmla="*/ 2147483647 h 118"/>
              <a:gd name="T8" fmla="*/ 2147483647 w 28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118">
                <a:moveTo>
                  <a:pt x="0" y="118"/>
                </a:moveTo>
                <a:lnTo>
                  <a:pt x="10" y="97"/>
                </a:lnTo>
                <a:lnTo>
                  <a:pt x="10" y="62"/>
                </a:lnTo>
                <a:lnTo>
                  <a:pt x="19" y="28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6" name="Freeform 112"/>
          <p:cNvSpPr>
            <a:spLocks/>
          </p:cNvSpPr>
          <p:nvPr/>
        </p:nvSpPr>
        <p:spPr bwMode="auto">
          <a:xfrm>
            <a:off x="5329238" y="4359275"/>
            <a:ext cx="41275" cy="31750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21"/>
                </a:moveTo>
                <a:lnTo>
                  <a:pt x="10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7" name="Freeform 113"/>
          <p:cNvSpPr>
            <a:spLocks/>
          </p:cNvSpPr>
          <p:nvPr/>
        </p:nvSpPr>
        <p:spPr bwMode="auto">
          <a:xfrm>
            <a:off x="5370513" y="4318000"/>
            <a:ext cx="55562" cy="41275"/>
          </a:xfrm>
          <a:custGeom>
            <a:avLst/>
            <a:gdLst>
              <a:gd name="T0" fmla="*/ 0 w 38"/>
              <a:gd name="T1" fmla="*/ 2147483647 h 28"/>
              <a:gd name="T2" fmla="*/ 2147483647 w 38"/>
              <a:gd name="T3" fmla="*/ 2147483647 h 28"/>
              <a:gd name="T4" fmla="*/ 2147483647 w 38"/>
              <a:gd name="T5" fmla="*/ 0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28">
                <a:moveTo>
                  <a:pt x="0" y="28"/>
                </a:moveTo>
                <a:lnTo>
                  <a:pt x="19" y="14"/>
                </a:lnTo>
                <a:lnTo>
                  <a:pt x="3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8" name="Freeform 114"/>
          <p:cNvSpPr>
            <a:spLocks/>
          </p:cNvSpPr>
          <p:nvPr/>
        </p:nvSpPr>
        <p:spPr bwMode="auto">
          <a:xfrm>
            <a:off x="5426075" y="4287838"/>
            <a:ext cx="41275" cy="30162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21"/>
                </a:moveTo>
                <a:lnTo>
                  <a:pt x="18" y="14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39" name="Freeform 115"/>
          <p:cNvSpPr>
            <a:spLocks/>
          </p:cNvSpPr>
          <p:nvPr/>
        </p:nvSpPr>
        <p:spPr bwMode="auto">
          <a:xfrm>
            <a:off x="5467350" y="4216400"/>
            <a:ext cx="41275" cy="71438"/>
          </a:xfrm>
          <a:custGeom>
            <a:avLst/>
            <a:gdLst>
              <a:gd name="T0" fmla="*/ 0 w 28"/>
              <a:gd name="T1" fmla="*/ 2147483647 h 48"/>
              <a:gd name="T2" fmla="*/ 2147483647 w 28"/>
              <a:gd name="T3" fmla="*/ 2147483647 h 48"/>
              <a:gd name="T4" fmla="*/ 2147483647 w 28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48">
                <a:moveTo>
                  <a:pt x="0" y="48"/>
                </a:moveTo>
                <a:lnTo>
                  <a:pt x="9" y="2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0" name="Freeform 116"/>
          <p:cNvSpPr>
            <a:spLocks/>
          </p:cNvSpPr>
          <p:nvPr/>
        </p:nvSpPr>
        <p:spPr bwMode="auto">
          <a:xfrm>
            <a:off x="5508625" y="4133850"/>
            <a:ext cx="41275" cy="82550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2147483647 h 56"/>
              <a:gd name="T4" fmla="*/ 2147483647 w 28"/>
              <a:gd name="T5" fmla="*/ 2147483647 h 56"/>
              <a:gd name="T6" fmla="*/ 2147483647 w 28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56">
                <a:moveTo>
                  <a:pt x="0" y="56"/>
                </a:moveTo>
                <a:lnTo>
                  <a:pt x="9" y="21"/>
                </a:lnTo>
                <a:lnTo>
                  <a:pt x="18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1" name="Freeform 117"/>
          <p:cNvSpPr>
            <a:spLocks/>
          </p:cNvSpPr>
          <p:nvPr/>
        </p:nvSpPr>
        <p:spPr bwMode="auto">
          <a:xfrm>
            <a:off x="5549900" y="4133850"/>
            <a:ext cx="41275" cy="20638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0 h 14"/>
              <a:gd name="T4" fmla="*/ 2147483647 w 28"/>
              <a:gd name="T5" fmla="*/ 2147483647 h 14"/>
              <a:gd name="T6" fmla="*/ 2147483647 w 28"/>
              <a:gd name="T7" fmla="*/ 2147483647 h 14"/>
              <a:gd name="T8" fmla="*/ 2147483647 w 28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9" y="0"/>
                </a:lnTo>
                <a:lnTo>
                  <a:pt x="9" y="7"/>
                </a:lnTo>
                <a:lnTo>
                  <a:pt x="19" y="14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2" name="Freeform 118"/>
          <p:cNvSpPr>
            <a:spLocks/>
          </p:cNvSpPr>
          <p:nvPr/>
        </p:nvSpPr>
        <p:spPr bwMode="auto">
          <a:xfrm>
            <a:off x="5591175" y="4124325"/>
            <a:ext cx="53975" cy="30163"/>
          </a:xfrm>
          <a:custGeom>
            <a:avLst/>
            <a:gdLst>
              <a:gd name="T0" fmla="*/ 0 w 37"/>
              <a:gd name="T1" fmla="*/ 2147483647 h 21"/>
              <a:gd name="T2" fmla="*/ 2147483647 w 37"/>
              <a:gd name="T3" fmla="*/ 2147483647 h 21"/>
              <a:gd name="T4" fmla="*/ 2147483647 w 37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21">
                <a:moveTo>
                  <a:pt x="0" y="21"/>
                </a:moveTo>
                <a:lnTo>
                  <a:pt x="19" y="14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3" name="Freeform 119"/>
          <p:cNvSpPr>
            <a:spLocks/>
          </p:cNvSpPr>
          <p:nvPr/>
        </p:nvSpPr>
        <p:spPr bwMode="auto">
          <a:xfrm>
            <a:off x="5645150" y="4021138"/>
            <a:ext cx="41275" cy="103187"/>
          </a:xfrm>
          <a:custGeom>
            <a:avLst/>
            <a:gdLst>
              <a:gd name="T0" fmla="*/ 0 w 28"/>
              <a:gd name="T1" fmla="*/ 2147483647 h 70"/>
              <a:gd name="T2" fmla="*/ 2147483647 w 28"/>
              <a:gd name="T3" fmla="*/ 2147483647 h 70"/>
              <a:gd name="T4" fmla="*/ 2147483647 w 28"/>
              <a:gd name="T5" fmla="*/ 2147483647 h 70"/>
              <a:gd name="T6" fmla="*/ 2147483647 w 28"/>
              <a:gd name="T7" fmla="*/ 2147483647 h 70"/>
              <a:gd name="T8" fmla="*/ 2147483647 w 28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70">
                <a:moveTo>
                  <a:pt x="0" y="70"/>
                </a:moveTo>
                <a:lnTo>
                  <a:pt x="10" y="56"/>
                </a:lnTo>
                <a:lnTo>
                  <a:pt x="19" y="35"/>
                </a:lnTo>
                <a:lnTo>
                  <a:pt x="19" y="14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4" name="Freeform 120"/>
          <p:cNvSpPr>
            <a:spLocks/>
          </p:cNvSpPr>
          <p:nvPr/>
        </p:nvSpPr>
        <p:spPr bwMode="auto">
          <a:xfrm>
            <a:off x="5686425" y="4021138"/>
            <a:ext cx="41275" cy="20637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0 h 14"/>
              <a:gd name="T4" fmla="*/ 2147483647 w 28"/>
              <a:gd name="T5" fmla="*/ 2147483647 h 14"/>
              <a:gd name="T6" fmla="*/ 2147483647 w 28"/>
              <a:gd name="T7" fmla="*/ 2147483647 h 14"/>
              <a:gd name="T8" fmla="*/ 2147483647 w 28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10" y="0"/>
                </a:lnTo>
                <a:lnTo>
                  <a:pt x="10" y="7"/>
                </a:lnTo>
                <a:lnTo>
                  <a:pt x="19" y="14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5" name="Freeform 121"/>
          <p:cNvSpPr>
            <a:spLocks/>
          </p:cNvSpPr>
          <p:nvPr/>
        </p:nvSpPr>
        <p:spPr bwMode="auto">
          <a:xfrm>
            <a:off x="5727700" y="3908425"/>
            <a:ext cx="41275" cy="133350"/>
          </a:xfrm>
          <a:custGeom>
            <a:avLst/>
            <a:gdLst>
              <a:gd name="T0" fmla="*/ 0 w 28"/>
              <a:gd name="T1" fmla="*/ 2147483647 h 90"/>
              <a:gd name="T2" fmla="*/ 0 w 28"/>
              <a:gd name="T3" fmla="*/ 2147483647 h 90"/>
              <a:gd name="T4" fmla="*/ 2147483647 w 28"/>
              <a:gd name="T5" fmla="*/ 2147483647 h 90"/>
              <a:gd name="T6" fmla="*/ 2147483647 w 28"/>
              <a:gd name="T7" fmla="*/ 2147483647 h 90"/>
              <a:gd name="T8" fmla="*/ 2147483647 w 28"/>
              <a:gd name="T9" fmla="*/ 2147483647 h 90"/>
              <a:gd name="T10" fmla="*/ 2147483647 w 28"/>
              <a:gd name="T11" fmla="*/ 2147483647 h 90"/>
              <a:gd name="T12" fmla="*/ 2147483647 w 28"/>
              <a:gd name="T13" fmla="*/ 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" h="90">
                <a:moveTo>
                  <a:pt x="0" y="90"/>
                </a:moveTo>
                <a:lnTo>
                  <a:pt x="0" y="83"/>
                </a:lnTo>
                <a:lnTo>
                  <a:pt x="10" y="69"/>
                </a:lnTo>
                <a:lnTo>
                  <a:pt x="10" y="42"/>
                </a:lnTo>
                <a:lnTo>
                  <a:pt x="19" y="14"/>
                </a:lnTo>
                <a:lnTo>
                  <a:pt x="28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6" name="Freeform 122"/>
          <p:cNvSpPr>
            <a:spLocks/>
          </p:cNvSpPr>
          <p:nvPr/>
        </p:nvSpPr>
        <p:spPr bwMode="auto">
          <a:xfrm>
            <a:off x="5768975" y="3908425"/>
            <a:ext cx="55563" cy="92075"/>
          </a:xfrm>
          <a:custGeom>
            <a:avLst/>
            <a:gdLst>
              <a:gd name="T0" fmla="*/ 0 w 38"/>
              <a:gd name="T1" fmla="*/ 0 h 63"/>
              <a:gd name="T2" fmla="*/ 0 w 38"/>
              <a:gd name="T3" fmla="*/ 0 h 63"/>
              <a:gd name="T4" fmla="*/ 2147483647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63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9" y="35"/>
                </a:lnTo>
                <a:lnTo>
                  <a:pt x="28" y="56"/>
                </a:lnTo>
                <a:lnTo>
                  <a:pt x="38" y="63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7" name="Freeform 123"/>
          <p:cNvSpPr>
            <a:spLocks/>
          </p:cNvSpPr>
          <p:nvPr/>
        </p:nvSpPr>
        <p:spPr bwMode="auto">
          <a:xfrm>
            <a:off x="5824538" y="3805238"/>
            <a:ext cx="41275" cy="195262"/>
          </a:xfrm>
          <a:custGeom>
            <a:avLst/>
            <a:gdLst>
              <a:gd name="T0" fmla="*/ 0 w 28"/>
              <a:gd name="T1" fmla="*/ 2147483647 h 133"/>
              <a:gd name="T2" fmla="*/ 0 w 28"/>
              <a:gd name="T3" fmla="*/ 2147483647 h 133"/>
              <a:gd name="T4" fmla="*/ 2147483647 w 28"/>
              <a:gd name="T5" fmla="*/ 2147483647 h 133"/>
              <a:gd name="T6" fmla="*/ 2147483647 w 28"/>
              <a:gd name="T7" fmla="*/ 2147483647 h 133"/>
              <a:gd name="T8" fmla="*/ 2147483647 w 28"/>
              <a:gd name="T9" fmla="*/ 2147483647 h 133"/>
              <a:gd name="T10" fmla="*/ 2147483647 w 28"/>
              <a:gd name="T11" fmla="*/ 2147483647 h 133"/>
              <a:gd name="T12" fmla="*/ 2147483647 w 28"/>
              <a:gd name="T13" fmla="*/ 0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" h="133">
                <a:moveTo>
                  <a:pt x="0" y="133"/>
                </a:moveTo>
                <a:lnTo>
                  <a:pt x="0" y="126"/>
                </a:lnTo>
                <a:lnTo>
                  <a:pt x="9" y="112"/>
                </a:lnTo>
                <a:lnTo>
                  <a:pt x="18" y="70"/>
                </a:lnTo>
                <a:lnTo>
                  <a:pt x="18" y="28"/>
                </a:lnTo>
                <a:lnTo>
                  <a:pt x="28" y="14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8" name="Freeform 124"/>
          <p:cNvSpPr>
            <a:spLocks/>
          </p:cNvSpPr>
          <p:nvPr/>
        </p:nvSpPr>
        <p:spPr bwMode="auto">
          <a:xfrm>
            <a:off x="5865813" y="3754438"/>
            <a:ext cx="41275" cy="50800"/>
          </a:xfrm>
          <a:custGeom>
            <a:avLst/>
            <a:gdLst>
              <a:gd name="T0" fmla="*/ 0 w 28"/>
              <a:gd name="T1" fmla="*/ 2147483647 h 34"/>
              <a:gd name="T2" fmla="*/ 2147483647 w 28"/>
              <a:gd name="T3" fmla="*/ 2147483647 h 34"/>
              <a:gd name="T4" fmla="*/ 2147483647 w 28"/>
              <a:gd name="T5" fmla="*/ 0 h 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34">
                <a:moveTo>
                  <a:pt x="0" y="34"/>
                </a:moveTo>
                <a:lnTo>
                  <a:pt x="9" y="14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49" name="Freeform 125"/>
          <p:cNvSpPr>
            <a:spLocks/>
          </p:cNvSpPr>
          <p:nvPr/>
        </p:nvSpPr>
        <p:spPr bwMode="auto">
          <a:xfrm>
            <a:off x="5907088" y="3754438"/>
            <a:ext cx="41275" cy="11112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0 h 7"/>
              <a:gd name="T6" fmla="*/ 2147483647 w 28"/>
              <a:gd name="T7" fmla="*/ 2147483647 h 7"/>
              <a:gd name="T8" fmla="*/ 2147483647 w 28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9" y="0"/>
                </a:lnTo>
                <a:lnTo>
                  <a:pt x="18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0" name="Freeform 126"/>
          <p:cNvSpPr>
            <a:spLocks/>
          </p:cNvSpPr>
          <p:nvPr/>
        </p:nvSpPr>
        <p:spPr bwMode="auto">
          <a:xfrm>
            <a:off x="5948363" y="3579813"/>
            <a:ext cx="55562" cy="174625"/>
          </a:xfrm>
          <a:custGeom>
            <a:avLst/>
            <a:gdLst>
              <a:gd name="T0" fmla="*/ 0 w 37"/>
              <a:gd name="T1" fmla="*/ 2147483647 h 119"/>
              <a:gd name="T2" fmla="*/ 2147483647 w 37"/>
              <a:gd name="T3" fmla="*/ 2147483647 h 119"/>
              <a:gd name="T4" fmla="*/ 2147483647 w 37"/>
              <a:gd name="T5" fmla="*/ 2147483647 h 119"/>
              <a:gd name="T6" fmla="*/ 2147483647 w 37"/>
              <a:gd name="T7" fmla="*/ 2147483647 h 119"/>
              <a:gd name="T8" fmla="*/ 2147483647 w 37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119">
                <a:moveTo>
                  <a:pt x="0" y="119"/>
                </a:moveTo>
                <a:lnTo>
                  <a:pt x="9" y="98"/>
                </a:lnTo>
                <a:lnTo>
                  <a:pt x="19" y="63"/>
                </a:lnTo>
                <a:lnTo>
                  <a:pt x="28" y="28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1" name="Freeform 127"/>
          <p:cNvSpPr>
            <a:spLocks/>
          </p:cNvSpPr>
          <p:nvPr/>
        </p:nvSpPr>
        <p:spPr bwMode="auto">
          <a:xfrm>
            <a:off x="6003925" y="3508375"/>
            <a:ext cx="41275" cy="71438"/>
          </a:xfrm>
          <a:custGeom>
            <a:avLst/>
            <a:gdLst>
              <a:gd name="T0" fmla="*/ 0 w 28"/>
              <a:gd name="T1" fmla="*/ 2147483647 h 48"/>
              <a:gd name="T2" fmla="*/ 2147483647 w 28"/>
              <a:gd name="T3" fmla="*/ 2147483647 h 48"/>
              <a:gd name="T4" fmla="*/ 2147483647 w 28"/>
              <a:gd name="T5" fmla="*/ 2147483647 h 48"/>
              <a:gd name="T6" fmla="*/ 2147483647 w 28"/>
              <a:gd name="T7" fmla="*/ 2147483647 h 48"/>
              <a:gd name="T8" fmla="*/ 2147483647 w 28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48">
                <a:moveTo>
                  <a:pt x="0" y="48"/>
                </a:moveTo>
                <a:lnTo>
                  <a:pt x="10" y="35"/>
                </a:lnTo>
                <a:lnTo>
                  <a:pt x="19" y="21"/>
                </a:lnTo>
                <a:lnTo>
                  <a:pt x="19" y="14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2" name="Freeform 128"/>
          <p:cNvSpPr>
            <a:spLocks/>
          </p:cNvSpPr>
          <p:nvPr/>
        </p:nvSpPr>
        <p:spPr bwMode="auto">
          <a:xfrm>
            <a:off x="6045200" y="3365500"/>
            <a:ext cx="39688" cy="142875"/>
          </a:xfrm>
          <a:custGeom>
            <a:avLst/>
            <a:gdLst>
              <a:gd name="T0" fmla="*/ 0 w 28"/>
              <a:gd name="T1" fmla="*/ 2147483647 h 98"/>
              <a:gd name="T2" fmla="*/ 2147483647 w 28"/>
              <a:gd name="T3" fmla="*/ 2147483647 h 98"/>
              <a:gd name="T4" fmla="*/ 2147483647 w 28"/>
              <a:gd name="T5" fmla="*/ 2147483647 h 98"/>
              <a:gd name="T6" fmla="*/ 2147483647 w 28"/>
              <a:gd name="T7" fmla="*/ 2147483647 h 98"/>
              <a:gd name="T8" fmla="*/ 2147483647 w 28"/>
              <a:gd name="T9" fmla="*/ 0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10" y="77"/>
                </a:lnTo>
                <a:lnTo>
                  <a:pt x="10" y="49"/>
                </a:lnTo>
                <a:lnTo>
                  <a:pt x="19" y="21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3" name="Freeform 129"/>
          <p:cNvSpPr>
            <a:spLocks/>
          </p:cNvSpPr>
          <p:nvPr/>
        </p:nvSpPr>
        <p:spPr bwMode="auto">
          <a:xfrm>
            <a:off x="6084888" y="3344863"/>
            <a:ext cx="41275" cy="20637"/>
          </a:xfrm>
          <a:custGeom>
            <a:avLst/>
            <a:gdLst>
              <a:gd name="T0" fmla="*/ 0 w 28"/>
              <a:gd name="T1" fmla="*/ 2147483647 h 13"/>
              <a:gd name="T2" fmla="*/ 2147483647 w 28"/>
              <a:gd name="T3" fmla="*/ 0 h 13"/>
              <a:gd name="T4" fmla="*/ 2147483647 w 28"/>
              <a:gd name="T5" fmla="*/ 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3">
                <a:moveTo>
                  <a:pt x="0" y="13"/>
                </a:moveTo>
                <a:lnTo>
                  <a:pt x="10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4" name="Freeform 130"/>
          <p:cNvSpPr>
            <a:spLocks/>
          </p:cNvSpPr>
          <p:nvPr/>
        </p:nvSpPr>
        <p:spPr bwMode="auto">
          <a:xfrm>
            <a:off x="6126163" y="3344863"/>
            <a:ext cx="57150" cy="9525"/>
          </a:xfrm>
          <a:custGeom>
            <a:avLst/>
            <a:gdLst>
              <a:gd name="T0" fmla="*/ 0 w 38"/>
              <a:gd name="T1" fmla="*/ 0 h 6"/>
              <a:gd name="T2" fmla="*/ 2147483647 w 38"/>
              <a:gd name="T3" fmla="*/ 0 h 6"/>
              <a:gd name="T4" fmla="*/ 2147483647 w 38"/>
              <a:gd name="T5" fmla="*/ 0 h 6"/>
              <a:gd name="T6" fmla="*/ 2147483647 w 38"/>
              <a:gd name="T7" fmla="*/ 2147483647 h 6"/>
              <a:gd name="T8" fmla="*/ 2147483647 w 3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6">
                <a:moveTo>
                  <a:pt x="0" y="0"/>
                </a:moveTo>
                <a:lnTo>
                  <a:pt x="10" y="0"/>
                </a:lnTo>
                <a:lnTo>
                  <a:pt x="19" y="0"/>
                </a:lnTo>
                <a:lnTo>
                  <a:pt x="28" y="6"/>
                </a:lnTo>
                <a:lnTo>
                  <a:pt x="3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5" name="Freeform 131"/>
          <p:cNvSpPr>
            <a:spLocks/>
          </p:cNvSpPr>
          <p:nvPr/>
        </p:nvSpPr>
        <p:spPr bwMode="auto">
          <a:xfrm>
            <a:off x="6183313" y="3252788"/>
            <a:ext cx="41275" cy="92075"/>
          </a:xfrm>
          <a:custGeom>
            <a:avLst/>
            <a:gdLst>
              <a:gd name="T0" fmla="*/ 0 w 28"/>
              <a:gd name="T1" fmla="*/ 2147483647 h 63"/>
              <a:gd name="T2" fmla="*/ 2147483647 w 28"/>
              <a:gd name="T3" fmla="*/ 2147483647 h 63"/>
              <a:gd name="T4" fmla="*/ 2147483647 w 28"/>
              <a:gd name="T5" fmla="*/ 2147483647 h 63"/>
              <a:gd name="T6" fmla="*/ 2147483647 w 28"/>
              <a:gd name="T7" fmla="*/ 2147483647 h 63"/>
              <a:gd name="T8" fmla="*/ 2147483647 w 28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63">
                <a:moveTo>
                  <a:pt x="0" y="63"/>
                </a:moveTo>
                <a:lnTo>
                  <a:pt x="9" y="49"/>
                </a:lnTo>
                <a:lnTo>
                  <a:pt x="18" y="28"/>
                </a:lnTo>
                <a:lnTo>
                  <a:pt x="18" y="14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6" name="Freeform 132"/>
          <p:cNvSpPr>
            <a:spLocks/>
          </p:cNvSpPr>
          <p:nvPr/>
        </p:nvSpPr>
        <p:spPr bwMode="auto">
          <a:xfrm>
            <a:off x="6224588" y="3252788"/>
            <a:ext cx="41275" cy="1587"/>
          </a:xfrm>
          <a:custGeom>
            <a:avLst/>
            <a:gdLst>
              <a:gd name="T0" fmla="*/ 0 w 28"/>
              <a:gd name="T1" fmla="*/ 0 h 1587"/>
              <a:gd name="T2" fmla="*/ 2147483647 w 28"/>
              <a:gd name="T3" fmla="*/ 0 h 1587"/>
              <a:gd name="T4" fmla="*/ 2147483647 w 28"/>
              <a:gd name="T5" fmla="*/ 0 h 1587"/>
              <a:gd name="T6" fmla="*/ 2147483647 w 28"/>
              <a:gd name="T7" fmla="*/ 0 h 1587"/>
              <a:gd name="T8" fmla="*/ 2147483647 w 28"/>
              <a:gd name="T9" fmla="*/ 0 h 15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1587">
                <a:moveTo>
                  <a:pt x="0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7" name="Freeform 133"/>
          <p:cNvSpPr>
            <a:spLocks/>
          </p:cNvSpPr>
          <p:nvPr/>
        </p:nvSpPr>
        <p:spPr bwMode="auto">
          <a:xfrm>
            <a:off x="6265863" y="3181350"/>
            <a:ext cx="41275" cy="71438"/>
          </a:xfrm>
          <a:custGeom>
            <a:avLst/>
            <a:gdLst>
              <a:gd name="T0" fmla="*/ 0 w 28"/>
              <a:gd name="T1" fmla="*/ 2147483647 h 49"/>
              <a:gd name="T2" fmla="*/ 2147483647 w 28"/>
              <a:gd name="T3" fmla="*/ 2147483647 h 49"/>
              <a:gd name="T4" fmla="*/ 2147483647 w 28"/>
              <a:gd name="T5" fmla="*/ 2147483647 h 49"/>
              <a:gd name="T6" fmla="*/ 2147483647 w 28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49">
                <a:moveTo>
                  <a:pt x="0" y="49"/>
                </a:moveTo>
                <a:lnTo>
                  <a:pt x="9" y="42"/>
                </a:lnTo>
                <a:lnTo>
                  <a:pt x="9" y="28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8" name="Freeform 134"/>
          <p:cNvSpPr>
            <a:spLocks/>
          </p:cNvSpPr>
          <p:nvPr/>
        </p:nvSpPr>
        <p:spPr bwMode="auto">
          <a:xfrm>
            <a:off x="6307138" y="3119438"/>
            <a:ext cx="53975" cy="61912"/>
          </a:xfrm>
          <a:custGeom>
            <a:avLst/>
            <a:gdLst>
              <a:gd name="T0" fmla="*/ 0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0 h 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41">
                <a:moveTo>
                  <a:pt x="0" y="41"/>
                </a:moveTo>
                <a:lnTo>
                  <a:pt x="19" y="20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59" name="Freeform 135"/>
          <p:cNvSpPr>
            <a:spLocks/>
          </p:cNvSpPr>
          <p:nvPr/>
        </p:nvSpPr>
        <p:spPr bwMode="auto">
          <a:xfrm>
            <a:off x="6361113" y="3119438"/>
            <a:ext cx="41275" cy="11112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0 h 7"/>
              <a:gd name="T6" fmla="*/ 2147483647 w 28"/>
              <a:gd name="T7" fmla="*/ 2147483647 h 7"/>
              <a:gd name="T8" fmla="*/ 2147483647 w 28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0" y="0"/>
                </a:lnTo>
                <a:lnTo>
                  <a:pt x="19" y="0"/>
                </a:lnTo>
                <a:lnTo>
                  <a:pt x="19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0" name="Freeform 136"/>
          <p:cNvSpPr>
            <a:spLocks/>
          </p:cNvSpPr>
          <p:nvPr/>
        </p:nvSpPr>
        <p:spPr bwMode="auto">
          <a:xfrm>
            <a:off x="6402388" y="2894013"/>
            <a:ext cx="41275" cy="225425"/>
          </a:xfrm>
          <a:custGeom>
            <a:avLst/>
            <a:gdLst>
              <a:gd name="T0" fmla="*/ 0 w 28"/>
              <a:gd name="T1" fmla="*/ 2147483647 h 153"/>
              <a:gd name="T2" fmla="*/ 0 w 28"/>
              <a:gd name="T3" fmla="*/ 2147483647 h 153"/>
              <a:gd name="T4" fmla="*/ 2147483647 w 28"/>
              <a:gd name="T5" fmla="*/ 2147483647 h 153"/>
              <a:gd name="T6" fmla="*/ 2147483647 w 28"/>
              <a:gd name="T7" fmla="*/ 2147483647 h 153"/>
              <a:gd name="T8" fmla="*/ 2147483647 w 28"/>
              <a:gd name="T9" fmla="*/ 2147483647 h 153"/>
              <a:gd name="T10" fmla="*/ 2147483647 w 28"/>
              <a:gd name="T11" fmla="*/ 2147483647 h 153"/>
              <a:gd name="T12" fmla="*/ 2147483647 w 28"/>
              <a:gd name="T13" fmla="*/ 0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" h="153">
                <a:moveTo>
                  <a:pt x="0" y="153"/>
                </a:moveTo>
                <a:lnTo>
                  <a:pt x="0" y="139"/>
                </a:lnTo>
                <a:lnTo>
                  <a:pt x="10" y="118"/>
                </a:lnTo>
                <a:lnTo>
                  <a:pt x="10" y="76"/>
                </a:lnTo>
                <a:lnTo>
                  <a:pt x="19" y="27"/>
                </a:lnTo>
                <a:lnTo>
                  <a:pt x="28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1" name="Freeform 137"/>
          <p:cNvSpPr>
            <a:spLocks/>
          </p:cNvSpPr>
          <p:nvPr/>
        </p:nvSpPr>
        <p:spPr bwMode="auto">
          <a:xfrm>
            <a:off x="6443663" y="2894013"/>
            <a:ext cx="41275" cy="82550"/>
          </a:xfrm>
          <a:custGeom>
            <a:avLst/>
            <a:gdLst>
              <a:gd name="T0" fmla="*/ 0 w 28"/>
              <a:gd name="T1" fmla="*/ 0 h 55"/>
              <a:gd name="T2" fmla="*/ 0 w 28"/>
              <a:gd name="T3" fmla="*/ 0 h 55"/>
              <a:gd name="T4" fmla="*/ 2147483647 w 28"/>
              <a:gd name="T5" fmla="*/ 0 h 55"/>
              <a:gd name="T6" fmla="*/ 2147483647 w 28"/>
              <a:gd name="T7" fmla="*/ 2147483647 h 55"/>
              <a:gd name="T8" fmla="*/ 2147483647 w 28"/>
              <a:gd name="T9" fmla="*/ 2147483647 h 55"/>
              <a:gd name="T10" fmla="*/ 2147483647 w 28"/>
              <a:gd name="T11" fmla="*/ 2147483647 h 55"/>
              <a:gd name="T12" fmla="*/ 2147483647 w 28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" h="55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10" y="20"/>
                </a:lnTo>
                <a:lnTo>
                  <a:pt x="19" y="41"/>
                </a:lnTo>
                <a:lnTo>
                  <a:pt x="28" y="48"/>
                </a:lnTo>
                <a:lnTo>
                  <a:pt x="28" y="55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2" name="Freeform 138"/>
          <p:cNvSpPr>
            <a:spLocks/>
          </p:cNvSpPr>
          <p:nvPr/>
        </p:nvSpPr>
        <p:spPr bwMode="auto">
          <a:xfrm>
            <a:off x="6484938" y="2935288"/>
            <a:ext cx="55562" cy="41275"/>
          </a:xfrm>
          <a:custGeom>
            <a:avLst/>
            <a:gdLst>
              <a:gd name="T0" fmla="*/ 0 w 38"/>
              <a:gd name="T1" fmla="*/ 2147483647 h 28"/>
              <a:gd name="T2" fmla="*/ 2147483647 w 38"/>
              <a:gd name="T3" fmla="*/ 2147483647 h 28"/>
              <a:gd name="T4" fmla="*/ 2147483647 w 38"/>
              <a:gd name="T5" fmla="*/ 2147483647 h 28"/>
              <a:gd name="T6" fmla="*/ 2147483647 w 38"/>
              <a:gd name="T7" fmla="*/ 0 h 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" h="28">
                <a:moveTo>
                  <a:pt x="0" y="28"/>
                </a:moveTo>
                <a:lnTo>
                  <a:pt x="10" y="28"/>
                </a:lnTo>
                <a:lnTo>
                  <a:pt x="19" y="21"/>
                </a:lnTo>
                <a:lnTo>
                  <a:pt x="3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3" name="Line 139"/>
          <p:cNvSpPr>
            <a:spLocks noChangeShapeType="1"/>
          </p:cNvSpPr>
          <p:nvPr/>
        </p:nvSpPr>
        <p:spPr bwMode="auto">
          <a:xfrm flipV="1">
            <a:off x="6540500" y="2894013"/>
            <a:ext cx="41275" cy="41275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4" name="Freeform 140"/>
          <p:cNvSpPr>
            <a:spLocks/>
          </p:cNvSpPr>
          <p:nvPr/>
        </p:nvSpPr>
        <p:spPr bwMode="auto">
          <a:xfrm>
            <a:off x="6581775" y="2852738"/>
            <a:ext cx="41275" cy="41275"/>
          </a:xfrm>
          <a:custGeom>
            <a:avLst/>
            <a:gdLst>
              <a:gd name="T0" fmla="*/ 0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0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8">
                <a:moveTo>
                  <a:pt x="0" y="28"/>
                </a:moveTo>
                <a:lnTo>
                  <a:pt x="9" y="14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5" name="Freeform 141"/>
          <p:cNvSpPr>
            <a:spLocks/>
          </p:cNvSpPr>
          <p:nvPr/>
        </p:nvSpPr>
        <p:spPr bwMode="auto">
          <a:xfrm>
            <a:off x="6623050" y="2760663"/>
            <a:ext cx="41275" cy="92075"/>
          </a:xfrm>
          <a:custGeom>
            <a:avLst/>
            <a:gdLst>
              <a:gd name="T0" fmla="*/ 0 w 28"/>
              <a:gd name="T1" fmla="*/ 2147483647 h 63"/>
              <a:gd name="T2" fmla="*/ 2147483647 w 28"/>
              <a:gd name="T3" fmla="*/ 2147483647 h 63"/>
              <a:gd name="T4" fmla="*/ 2147483647 w 28"/>
              <a:gd name="T5" fmla="*/ 0 h 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63">
                <a:moveTo>
                  <a:pt x="0" y="63"/>
                </a:moveTo>
                <a:lnTo>
                  <a:pt x="9" y="35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6" name="Freeform 142"/>
          <p:cNvSpPr>
            <a:spLocks/>
          </p:cNvSpPr>
          <p:nvPr/>
        </p:nvSpPr>
        <p:spPr bwMode="auto">
          <a:xfrm>
            <a:off x="6664325" y="4646613"/>
            <a:ext cx="53975" cy="11112"/>
          </a:xfrm>
          <a:custGeom>
            <a:avLst/>
            <a:gdLst>
              <a:gd name="T0" fmla="*/ 0 w 37"/>
              <a:gd name="T1" fmla="*/ 2147483647 h 7"/>
              <a:gd name="T2" fmla="*/ 2147483647 w 37"/>
              <a:gd name="T3" fmla="*/ 0 h 7"/>
              <a:gd name="T4" fmla="*/ 2147483647 w 37"/>
              <a:gd name="T5" fmla="*/ 0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7">
                <a:moveTo>
                  <a:pt x="0" y="7"/>
                </a:moveTo>
                <a:lnTo>
                  <a:pt x="18" y="0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7" name="Freeform 143"/>
          <p:cNvSpPr>
            <a:spLocks/>
          </p:cNvSpPr>
          <p:nvPr/>
        </p:nvSpPr>
        <p:spPr bwMode="auto">
          <a:xfrm>
            <a:off x="6718300" y="4646613"/>
            <a:ext cx="41275" cy="19050"/>
          </a:xfrm>
          <a:custGeom>
            <a:avLst/>
            <a:gdLst>
              <a:gd name="T0" fmla="*/ 0 w 28"/>
              <a:gd name="T1" fmla="*/ 0 h 13"/>
              <a:gd name="T2" fmla="*/ 2147483647 w 28"/>
              <a:gd name="T3" fmla="*/ 2147483647 h 13"/>
              <a:gd name="T4" fmla="*/ 2147483647 w 28"/>
              <a:gd name="T5" fmla="*/ 2147483647 h 13"/>
              <a:gd name="T6" fmla="*/ 2147483647 w 28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13">
                <a:moveTo>
                  <a:pt x="0" y="0"/>
                </a:moveTo>
                <a:lnTo>
                  <a:pt x="19" y="7"/>
                </a:lnTo>
                <a:lnTo>
                  <a:pt x="19" y="13"/>
                </a:lnTo>
                <a:lnTo>
                  <a:pt x="28" y="13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8" name="Freeform 144"/>
          <p:cNvSpPr>
            <a:spLocks/>
          </p:cNvSpPr>
          <p:nvPr/>
        </p:nvSpPr>
        <p:spPr bwMode="auto">
          <a:xfrm>
            <a:off x="6759575" y="4637088"/>
            <a:ext cx="41275" cy="28575"/>
          </a:xfrm>
          <a:custGeom>
            <a:avLst/>
            <a:gdLst>
              <a:gd name="T0" fmla="*/ 0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2147483647 h 20"/>
              <a:gd name="T6" fmla="*/ 2147483647 w 28"/>
              <a:gd name="T7" fmla="*/ 2147483647 h 20"/>
              <a:gd name="T8" fmla="*/ 2147483647 w 28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0">
                <a:moveTo>
                  <a:pt x="0" y="20"/>
                </a:moveTo>
                <a:lnTo>
                  <a:pt x="10" y="14"/>
                </a:lnTo>
                <a:lnTo>
                  <a:pt x="10" y="7"/>
                </a:lnTo>
                <a:lnTo>
                  <a:pt x="19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69" name="Freeform 145"/>
          <p:cNvSpPr>
            <a:spLocks/>
          </p:cNvSpPr>
          <p:nvPr/>
        </p:nvSpPr>
        <p:spPr bwMode="auto">
          <a:xfrm>
            <a:off x="6800850" y="4637088"/>
            <a:ext cx="41275" cy="20637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10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0" name="Freeform 146"/>
          <p:cNvSpPr>
            <a:spLocks/>
          </p:cNvSpPr>
          <p:nvPr/>
        </p:nvSpPr>
        <p:spPr bwMode="auto">
          <a:xfrm>
            <a:off x="6842125" y="4657725"/>
            <a:ext cx="55563" cy="28575"/>
          </a:xfrm>
          <a:custGeom>
            <a:avLst/>
            <a:gdLst>
              <a:gd name="T0" fmla="*/ 0 w 38"/>
              <a:gd name="T1" fmla="*/ 0 h 20"/>
              <a:gd name="T2" fmla="*/ 2147483647 w 38"/>
              <a:gd name="T3" fmla="*/ 2147483647 h 20"/>
              <a:gd name="T4" fmla="*/ 2147483647 w 38"/>
              <a:gd name="T5" fmla="*/ 2147483647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20">
                <a:moveTo>
                  <a:pt x="0" y="0"/>
                </a:moveTo>
                <a:lnTo>
                  <a:pt x="19" y="6"/>
                </a:lnTo>
                <a:lnTo>
                  <a:pt x="38" y="2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1" name="Freeform 147"/>
          <p:cNvSpPr>
            <a:spLocks/>
          </p:cNvSpPr>
          <p:nvPr/>
        </p:nvSpPr>
        <p:spPr bwMode="auto">
          <a:xfrm>
            <a:off x="6897688" y="4686300"/>
            <a:ext cx="41275" cy="20638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18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2" name="Freeform 148"/>
          <p:cNvSpPr>
            <a:spLocks/>
          </p:cNvSpPr>
          <p:nvPr/>
        </p:nvSpPr>
        <p:spPr bwMode="auto">
          <a:xfrm>
            <a:off x="6938963" y="4697413"/>
            <a:ext cx="41275" cy="9525"/>
          </a:xfrm>
          <a:custGeom>
            <a:avLst/>
            <a:gdLst>
              <a:gd name="T0" fmla="*/ 0 w 28"/>
              <a:gd name="T1" fmla="*/ 2147483647 h 7"/>
              <a:gd name="T2" fmla="*/ 2147483647 w 28"/>
              <a:gd name="T3" fmla="*/ 2147483647 h 7"/>
              <a:gd name="T4" fmla="*/ 2147483647 w 28"/>
              <a:gd name="T5" fmla="*/ 0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9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3" name="Line 149"/>
          <p:cNvSpPr>
            <a:spLocks noChangeShapeType="1"/>
          </p:cNvSpPr>
          <p:nvPr/>
        </p:nvSpPr>
        <p:spPr bwMode="auto">
          <a:xfrm>
            <a:off x="6980238" y="4697413"/>
            <a:ext cx="41275" cy="952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4" name="Freeform 150"/>
          <p:cNvSpPr>
            <a:spLocks/>
          </p:cNvSpPr>
          <p:nvPr/>
        </p:nvSpPr>
        <p:spPr bwMode="auto">
          <a:xfrm>
            <a:off x="7021513" y="4706938"/>
            <a:ext cx="55562" cy="31750"/>
          </a:xfrm>
          <a:custGeom>
            <a:avLst/>
            <a:gdLst>
              <a:gd name="T0" fmla="*/ 0 w 37"/>
              <a:gd name="T1" fmla="*/ 0 h 21"/>
              <a:gd name="T2" fmla="*/ 2147483647 w 37"/>
              <a:gd name="T3" fmla="*/ 2147483647 h 21"/>
              <a:gd name="T4" fmla="*/ 2147483647 w 37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21">
                <a:moveTo>
                  <a:pt x="0" y="0"/>
                </a:moveTo>
                <a:lnTo>
                  <a:pt x="18" y="7"/>
                </a:lnTo>
                <a:lnTo>
                  <a:pt x="37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5" name="Freeform 151"/>
          <p:cNvSpPr>
            <a:spLocks/>
          </p:cNvSpPr>
          <p:nvPr/>
        </p:nvSpPr>
        <p:spPr bwMode="auto">
          <a:xfrm>
            <a:off x="7077075" y="4738688"/>
            <a:ext cx="41275" cy="30162"/>
          </a:xfrm>
          <a:custGeom>
            <a:avLst/>
            <a:gdLst>
              <a:gd name="T0" fmla="*/ 0 w 28"/>
              <a:gd name="T1" fmla="*/ 0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1">
                <a:moveTo>
                  <a:pt x="0" y="0"/>
                </a:moveTo>
                <a:lnTo>
                  <a:pt x="19" y="14"/>
                </a:lnTo>
                <a:lnTo>
                  <a:pt x="28" y="21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6" name="Freeform 152"/>
          <p:cNvSpPr>
            <a:spLocks/>
          </p:cNvSpPr>
          <p:nvPr/>
        </p:nvSpPr>
        <p:spPr bwMode="auto">
          <a:xfrm>
            <a:off x="7118350" y="4768850"/>
            <a:ext cx="41275" cy="1588"/>
          </a:xfrm>
          <a:custGeom>
            <a:avLst/>
            <a:gdLst>
              <a:gd name="T0" fmla="*/ 0 w 28"/>
              <a:gd name="T1" fmla="*/ 0 h 1588"/>
              <a:gd name="T2" fmla="*/ 2147483647 w 28"/>
              <a:gd name="T3" fmla="*/ 0 h 1588"/>
              <a:gd name="T4" fmla="*/ 2147483647 w 28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588">
                <a:moveTo>
                  <a:pt x="0" y="0"/>
                </a:moveTo>
                <a:lnTo>
                  <a:pt x="10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7" name="Freeform 153"/>
          <p:cNvSpPr>
            <a:spLocks/>
          </p:cNvSpPr>
          <p:nvPr/>
        </p:nvSpPr>
        <p:spPr bwMode="auto">
          <a:xfrm>
            <a:off x="7159625" y="4768850"/>
            <a:ext cx="39688" cy="20638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10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8" name="Freeform 154"/>
          <p:cNvSpPr>
            <a:spLocks/>
          </p:cNvSpPr>
          <p:nvPr/>
        </p:nvSpPr>
        <p:spPr bwMode="auto">
          <a:xfrm>
            <a:off x="7199313" y="4789488"/>
            <a:ext cx="57150" cy="1587"/>
          </a:xfrm>
          <a:custGeom>
            <a:avLst/>
            <a:gdLst>
              <a:gd name="T0" fmla="*/ 0 w 38"/>
              <a:gd name="T1" fmla="*/ 0 h 1587"/>
              <a:gd name="T2" fmla="*/ 2147483647 w 38"/>
              <a:gd name="T3" fmla="*/ 0 h 1587"/>
              <a:gd name="T4" fmla="*/ 2147483647 w 38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1587">
                <a:moveTo>
                  <a:pt x="0" y="0"/>
                </a:moveTo>
                <a:lnTo>
                  <a:pt x="19" y="0"/>
                </a:lnTo>
                <a:lnTo>
                  <a:pt x="3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79" name="Freeform 155"/>
          <p:cNvSpPr>
            <a:spLocks/>
          </p:cNvSpPr>
          <p:nvPr/>
        </p:nvSpPr>
        <p:spPr bwMode="auto">
          <a:xfrm>
            <a:off x="7256463" y="4789488"/>
            <a:ext cx="41275" cy="11112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2147483647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8" y="7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0" name="Freeform 156"/>
          <p:cNvSpPr>
            <a:spLocks/>
          </p:cNvSpPr>
          <p:nvPr/>
        </p:nvSpPr>
        <p:spPr bwMode="auto">
          <a:xfrm>
            <a:off x="7297738" y="4768850"/>
            <a:ext cx="41275" cy="31750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0 h 21"/>
              <a:gd name="T8" fmla="*/ 2147483647 w 2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1">
                <a:moveTo>
                  <a:pt x="0" y="21"/>
                </a:moveTo>
                <a:lnTo>
                  <a:pt x="9" y="14"/>
                </a:lnTo>
                <a:lnTo>
                  <a:pt x="9" y="7"/>
                </a:lnTo>
                <a:lnTo>
                  <a:pt x="18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1" name="Freeform 157"/>
          <p:cNvSpPr>
            <a:spLocks/>
          </p:cNvSpPr>
          <p:nvPr/>
        </p:nvSpPr>
        <p:spPr bwMode="auto">
          <a:xfrm>
            <a:off x="7339013" y="4768850"/>
            <a:ext cx="41275" cy="20638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9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2" name="Freeform 158"/>
          <p:cNvSpPr>
            <a:spLocks/>
          </p:cNvSpPr>
          <p:nvPr/>
        </p:nvSpPr>
        <p:spPr bwMode="auto">
          <a:xfrm>
            <a:off x="7380288" y="4789488"/>
            <a:ext cx="41275" cy="11112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2147483647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9" y="7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3" name="Freeform 159"/>
          <p:cNvSpPr>
            <a:spLocks/>
          </p:cNvSpPr>
          <p:nvPr/>
        </p:nvSpPr>
        <p:spPr bwMode="auto">
          <a:xfrm>
            <a:off x="7421563" y="4779963"/>
            <a:ext cx="53975" cy="20637"/>
          </a:xfrm>
          <a:custGeom>
            <a:avLst/>
            <a:gdLst>
              <a:gd name="T0" fmla="*/ 0 w 37"/>
              <a:gd name="T1" fmla="*/ 2147483647 h 14"/>
              <a:gd name="T2" fmla="*/ 2147483647 w 37"/>
              <a:gd name="T3" fmla="*/ 2147483647 h 14"/>
              <a:gd name="T4" fmla="*/ 2147483647 w 37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" h="14">
                <a:moveTo>
                  <a:pt x="0" y="14"/>
                </a:moveTo>
                <a:lnTo>
                  <a:pt x="18" y="7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4" name="Freeform 160"/>
          <p:cNvSpPr>
            <a:spLocks/>
          </p:cNvSpPr>
          <p:nvPr/>
        </p:nvSpPr>
        <p:spPr bwMode="auto">
          <a:xfrm>
            <a:off x="7475538" y="4779963"/>
            <a:ext cx="41275" cy="0"/>
          </a:xfrm>
          <a:custGeom>
            <a:avLst/>
            <a:gdLst>
              <a:gd name="T0" fmla="*/ 0 w 28"/>
              <a:gd name="T1" fmla="*/ 2147483647 w 28"/>
              <a:gd name="T2" fmla="*/ 2147483647 w 2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28">
                <a:moveTo>
                  <a:pt x="0" y="0"/>
                </a:moveTo>
                <a:lnTo>
                  <a:pt x="1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5" name="Freeform 161"/>
          <p:cNvSpPr>
            <a:spLocks/>
          </p:cNvSpPr>
          <p:nvPr/>
        </p:nvSpPr>
        <p:spPr bwMode="auto">
          <a:xfrm>
            <a:off x="7516813" y="4738688"/>
            <a:ext cx="41275" cy="41275"/>
          </a:xfrm>
          <a:custGeom>
            <a:avLst/>
            <a:gdLst>
              <a:gd name="T0" fmla="*/ 0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28">
                <a:moveTo>
                  <a:pt x="0" y="28"/>
                </a:moveTo>
                <a:lnTo>
                  <a:pt x="10" y="21"/>
                </a:lnTo>
                <a:lnTo>
                  <a:pt x="10" y="14"/>
                </a:lnTo>
                <a:lnTo>
                  <a:pt x="19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6" name="Freeform 162"/>
          <p:cNvSpPr>
            <a:spLocks/>
          </p:cNvSpPr>
          <p:nvPr/>
        </p:nvSpPr>
        <p:spPr bwMode="auto">
          <a:xfrm>
            <a:off x="7558088" y="4738688"/>
            <a:ext cx="41275" cy="0"/>
          </a:xfrm>
          <a:custGeom>
            <a:avLst/>
            <a:gdLst>
              <a:gd name="T0" fmla="*/ 0 w 28"/>
              <a:gd name="T1" fmla="*/ 2147483647 w 28"/>
              <a:gd name="T2" fmla="*/ 2147483647 w 2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28">
                <a:moveTo>
                  <a:pt x="0" y="0"/>
                </a:moveTo>
                <a:lnTo>
                  <a:pt x="10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7" name="Freeform 163"/>
          <p:cNvSpPr>
            <a:spLocks/>
          </p:cNvSpPr>
          <p:nvPr/>
        </p:nvSpPr>
        <p:spPr bwMode="auto">
          <a:xfrm>
            <a:off x="7599363" y="4727575"/>
            <a:ext cx="55562" cy="11113"/>
          </a:xfrm>
          <a:custGeom>
            <a:avLst/>
            <a:gdLst>
              <a:gd name="T0" fmla="*/ 0 w 38"/>
              <a:gd name="T1" fmla="*/ 2147483647 h 7"/>
              <a:gd name="T2" fmla="*/ 2147483647 w 38"/>
              <a:gd name="T3" fmla="*/ 2147483647 h 7"/>
              <a:gd name="T4" fmla="*/ 2147483647 w 38"/>
              <a:gd name="T5" fmla="*/ 0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7">
                <a:moveTo>
                  <a:pt x="0" y="7"/>
                </a:moveTo>
                <a:lnTo>
                  <a:pt x="19" y="7"/>
                </a:lnTo>
                <a:lnTo>
                  <a:pt x="3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8" name="Freeform 164"/>
          <p:cNvSpPr>
            <a:spLocks/>
          </p:cNvSpPr>
          <p:nvPr/>
        </p:nvSpPr>
        <p:spPr bwMode="auto">
          <a:xfrm>
            <a:off x="7654925" y="4706938"/>
            <a:ext cx="41275" cy="20637"/>
          </a:xfrm>
          <a:custGeom>
            <a:avLst/>
            <a:gdLst>
              <a:gd name="T0" fmla="*/ 0 w 28"/>
              <a:gd name="T1" fmla="*/ 2147483647 h 14"/>
              <a:gd name="T2" fmla="*/ 2147483647 w 28"/>
              <a:gd name="T3" fmla="*/ 2147483647 h 14"/>
              <a:gd name="T4" fmla="*/ 2147483647 w 28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18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89" name="Line 165"/>
          <p:cNvSpPr>
            <a:spLocks noChangeShapeType="1"/>
          </p:cNvSpPr>
          <p:nvPr/>
        </p:nvSpPr>
        <p:spPr bwMode="auto">
          <a:xfrm>
            <a:off x="7696200" y="4706938"/>
            <a:ext cx="41275" cy="1587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0" name="Freeform 166"/>
          <p:cNvSpPr>
            <a:spLocks/>
          </p:cNvSpPr>
          <p:nvPr/>
        </p:nvSpPr>
        <p:spPr bwMode="auto">
          <a:xfrm>
            <a:off x="7737475" y="4706938"/>
            <a:ext cx="41275" cy="11112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0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9" y="0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1" name="Freeform 167"/>
          <p:cNvSpPr>
            <a:spLocks/>
          </p:cNvSpPr>
          <p:nvPr/>
        </p:nvSpPr>
        <p:spPr bwMode="auto">
          <a:xfrm>
            <a:off x="7778750" y="4718050"/>
            <a:ext cx="53975" cy="0"/>
          </a:xfrm>
          <a:custGeom>
            <a:avLst/>
            <a:gdLst>
              <a:gd name="T0" fmla="*/ 0 w 37"/>
              <a:gd name="T1" fmla="*/ 2147483647 w 37"/>
              <a:gd name="T2" fmla="*/ 2147483647 w 37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37">
                <a:moveTo>
                  <a:pt x="0" y="0"/>
                </a:moveTo>
                <a:lnTo>
                  <a:pt x="18" y="0"/>
                </a:lnTo>
                <a:lnTo>
                  <a:pt x="37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2" name="Freeform 168"/>
          <p:cNvSpPr>
            <a:spLocks/>
          </p:cNvSpPr>
          <p:nvPr/>
        </p:nvSpPr>
        <p:spPr bwMode="auto">
          <a:xfrm>
            <a:off x="7832725" y="4718050"/>
            <a:ext cx="41275" cy="9525"/>
          </a:xfrm>
          <a:custGeom>
            <a:avLst/>
            <a:gdLst>
              <a:gd name="T0" fmla="*/ 0 w 28"/>
              <a:gd name="T1" fmla="*/ 0 h 7"/>
              <a:gd name="T2" fmla="*/ 2147483647 w 28"/>
              <a:gd name="T3" fmla="*/ 2147483647 h 7"/>
              <a:gd name="T4" fmla="*/ 2147483647 w 28"/>
              <a:gd name="T5" fmla="*/ 2147483647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19" y="7"/>
                </a:lnTo>
                <a:lnTo>
                  <a:pt x="28" y="7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3" name="Freeform 169"/>
          <p:cNvSpPr>
            <a:spLocks/>
          </p:cNvSpPr>
          <p:nvPr/>
        </p:nvSpPr>
        <p:spPr bwMode="auto">
          <a:xfrm>
            <a:off x="7874000" y="4706938"/>
            <a:ext cx="41275" cy="20637"/>
          </a:xfrm>
          <a:custGeom>
            <a:avLst/>
            <a:gdLst>
              <a:gd name="T0" fmla="*/ 0 w 28"/>
              <a:gd name="T1" fmla="*/ 2147483647 h 14"/>
              <a:gd name="T2" fmla="*/ 2147483647 w 28"/>
              <a:gd name="T3" fmla="*/ 2147483647 h 14"/>
              <a:gd name="T4" fmla="*/ 2147483647 w 28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10" y="7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4" name="Freeform 170"/>
          <p:cNvSpPr>
            <a:spLocks/>
          </p:cNvSpPr>
          <p:nvPr/>
        </p:nvSpPr>
        <p:spPr bwMode="auto">
          <a:xfrm>
            <a:off x="7915275" y="4706938"/>
            <a:ext cx="41275" cy="1587"/>
          </a:xfrm>
          <a:custGeom>
            <a:avLst/>
            <a:gdLst>
              <a:gd name="T0" fmla="*/ 0 w 28"/>
              <a:gd name="T1" fmla="*/ 0 h 1587"/>
              <a:gd name="T2" fmla="*/ 2147483647 w 28"/>
              <a:gd name="T3" fmla="*/ 0 h 1587"/>
              <a:gd name="T4" fmla="*/ 2147483647 w 28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587">
                <a:moveTo>
                  <a:pt x="0" y="0"/>
                </a:moveTo>
                <a:lnTo>
                  <a:pt x="10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5" name="Freeform 171"/>
          <p:cNvSpPr>
            <a:spLocks/>
          </p:cNvSpPr>
          <p:nvPr/>
        </p:nvSpPr>
        <p:spPr bwMode="auto">
          <a:xfrm>
            <a:off x="7956550" y="4706938"/>
            <a:ext cx="55563" cy="1587"/>
          </a:xfrm>
          <a:custGeom>
            <a:avLst/>
            <a:gdLst>
              <a:gd name="T0" fmla="*/ 0 w 38"/>
              <a:gd name="T1" fmla="*/ 0 h 1587"/>
              <a:gd name="T2" fmla="*/ 2147483647 w 38"/>
              <a:gd name="T3" fmla="*/ 0 h 1587"/>
              <a:gd name="T4" fmla="*/ 2147483647 w 38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1587">
                <a:moveTo>
                  <a:pt x="0" y="0"/>
                </a:moveTo>
                <a:lnTo>
                  <a:pt x="19" y="0"/>
                </a:lnTo>
                <a:lnTo>
                  <a:pt x="3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6" name="Line 172"/>
          <p:cNvSpPr>
            <a:spLocks noChangeShapeType="1"/>
          </p:cNvSpPr>
          <p:nvPr/>
        </p:nvSpPr>
        <p:spPr bwMode="auto">
          <a:xfrm>
            <a:off x="8012113" y="4706938"/>
            <a:ext cx="41275" cy="11112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7" name="Freeform 173"/>
          <p:cNvSpPr>
            <a:spLocks/>
          </p:cNvSpPr>
          <p:nvPr/>
        </p:nvSpPr>
        <p:spPr bwMode="auto">
          <a:xfrm>
            <a:off x="8053388" y="4718050"/>
            <a:ext cx="41275" cy="20638"/>
          </a:xfrm>
          <a:custGeom>
            <a:avLst/>
            <a:gdLst>
              <a:gd name="T0" fmla="*/ 0 w 28"/>
              <a:gd name="T1" fmla="*/ 0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14">
                <a:moveTo>
                  <a:pt x="0" y="0"/>
                </a:moveTo>
                <a:lnTo>
                  <a:pt x="9" y="7"/>
                </a:lnTo>
                <a:lnTo>
                  <a:pt x="28" y="14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8" name="Freeform 174"/>
          <p:cNvSpPr>
            <a:spLocks/>
          </p:cNvSpPr>
          <p:nvPr/>
        </p:nvSpPr>
        <p:spPr bwMode="auto">
          <a:xfrm>
            <a:off x="8094663" y="4738688"/>
            <a:ext cx="41275" cy="0"/>
          </a:xfrm>
          <a:custGeom>
            <a:avLst/>
            <a:gdLst>
              <a:gd name="T0" fmla="*/ 0 w 28"/>
              <a:gd name="T1" fmla="*/ 2147483647 w 28"/>
              <a:gd name="T2" fmla="*/ 2147483647 w 2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28">
                <a:moveTo>
                  <a:pt x="0" y="0"/>
                </a:moveTo>
                <a:lnTo>
                  <a:pt x="9" y="0"/>
                </a:lnTo>
                <a:lnTo>
                  <a:pt x="28" y="0"/>
                </a:lnTo>
              </a:path>
            </a:pathLst>
          </a:custGeom>
          <a:noFill/>
          <a:ln w="4445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799" name="Rectangle 175"/>
          <p:cNvSpPr>
            <a:spLocks noChangeArrowheads="1"/>
          </p:cNvSpPr>
          <p:nvPr/>
        </p:nvSpPr>
        <p:spPr bwMode="auto">
          <a:xfrm>
            <a:off x="381000" y="567055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0.0</a:t>
            </a:r>
          </a:p>
        </p:txBody>
      </p:sp>
      <p:sp>
        <p:nvSpPr>
          <p:cNvPr id="26800" name="Rectangle 176"/>
          <p:cNvSpPr>
            <a:spLocks noChangeArrowheads="1"/>
          </p:cNvSpPr>
          <p:nvPr/>
        </p:nvSpPr>
        <p:spPr bwMode="auto">
          <a:xfrm>
            <a:off x="381000" y="511016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0.5</a:t>
            </a:r>
          </a:p>
        </p:txBody>
      </p:sp>
      <p:sp>
        <p:nvSpPr>
          <p:cNvPr id="26801" name="Rectangle 177"/>
          <p:cNvSpPr>
            <a:spLocks noChangeArrowheads="1"/>
          </p:cNvSpPr>
          <p:nvPr/>
        </p:nvSpPr>
        <p:spPr bwMode="auto">
          <a:xfrm>
            <a:off x="381000" y="45164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1.0</a:t>
            </a:r>
          </a:p>
        </p:txBody>
      </p:sp>
      <p:sp>
        <p:nvSpPr>
          <p:cNvPr id="26802" name="Rectangle 178"/>
          <p:cNvSpPr>
            <a:spLocks noChangeArrowheads="1"/>
          </p:cNvSpPr>
          <p:nvPr/>
        </p:nvSpPr>
        <p:spPr bwMode="auto">
          <a:xfrm>
            <a:off x="381000" y="39338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1.5</a:t>
            </a:r>
          </a:p>
        </p:txBody>
      </p:sp>
      <p:sp>
        <p:nvSpPr>
          <p:cNvPr id="26803" name="Rectangle 179"/>
          <p:cNvSpPr>
            <a:spLocks noChangeArrowheads="1"/>
          </p:cNvSpPr>
          <p:nvPr/>
        </p:nvSpPr>
        <p:spPr bwMode="auto">
          <a:xfrm>
            <a:off x="381000" y="33480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2.0</a:t>
            </a:r>
          </a:p>
        </p:txBody>
      </p:sp>
      <p:sp>
        <p:nvSpPr>
          <p:cNvPr id="26804" name="Rectangle 180"/>
          <p:cNvSpPr>
            <a:spLocks noChangeArrowheads="1"/>
          </p:cNvSpPr>
          <p:nvPr/>
        </p:nvSpPr>
        <p:spPr bwMode="auto">
          <a:xfrm>
            <a:off x="381000" y="276701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2.5</a:t>
            </a:r>
          </a:p>
        </p:txBody>
      </p:sp>
      <p:sp>
        <p:nvSpPr>
          <p:cNvPr id="26805" name="Rectangle 181"/>
          <p:cNvSpPr>
            <a:spLocks noChangeArrowheads="1"/>
          </p:cNvSpPr>
          <p:nvPr/>
        </p:nvSpPr>
        <p:spPr bwMode="auto">
          <a:xfrm>
            <a:off x="381000" y="2197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3.0</a:t>
            </a:r>
          </a:p>
        </p:txBody>
      </p:sp>
      <p:sp>
        <p:nvSpPr>
          <p:cNvPr id="26806" name="Line 182"/>
          <p:cNvSpPr>
            <a:spLocks noChangeShapeType="1"/>
          </p:cNvSpPr>
          <p:nvPr/>
        </p:nvSpPr>
        <p:spPr bwMode="auto">
          <a:xfrm flipV="1">
            <a:off x="2317750" y="2309813"/>
            <a:ext cx="1588" cy="3533775"/>
          </a:xfrm>
          <a:prstGeom prst="line">
            <a:avLst/>
          </a:prstGeom>
          <a:noFill/>
          <a:ln w="1428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807" name="Line 183"/>
          <p:cNvSpPr>
            <a:spLocks noChangeShapeType="1"/>
          </p:cNvSpPr>
          <p:nvPr/>
        </p:nvSpPr>
        <p:spPr bwMode="auto">
          <a:xfrm flipV="1">
            <a:off x="3775075" y="2309813"/>
            <a:ext cx="1588" cy="3533775"/>
          </a:xfrm>
          <a:prstGeom prst="line">
            <a:avLst/>
          </a:prstGeom>
          <a:noFill/>
          <a:ln w="1428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808" name="Line 184"/>
          <p:cNvSpPr>
            <a:spLocks noChangeShapeType="1"/>
          </p:cNvSpPr>
          <p:nvPr/>
        </p:nvSpPr>
        <p:spPr bwMode="auto">
          <a:xfrm flipV="1">
            <a:off x="5192713" y="2309813"/>
            <a:ext cx="1587" cy="3533775"/>
          </a:xfrm>
          <a:prstGeom prst="line">
            <a:avLst/>
          </a:prstGeom>
          <a:noFill/>
          <a:ln w="1428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809" name="Line 185"/>
          <p:cNvSpPr>
            <a:spLocks noChangeShapeType="1"/>
          </p:cNvSpPr>
          <p:nvPr/>
        </p:nvSpPr>
        <p:spPr bwMode="auto">
          <a:xfrm flipV="1">
            <a:off x="6654800" y="2309813"/>
            <a:ext cx="1588" cy="3533775"/>
          </a:xfrm>
          <a:prstGeom prst="line">
            <a:avLst/>
          </a:prstGeom>
          <a:noFill/>
          <a:ln w="14288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810" name="Text Box 186"/>
          <p:cNvSpPr txBox="1">
            <a:spLocks noChangeArrowheads="1"/>
          </p:cNvSpPr>
          <p:nvPr/>
        </p:nvSpPr>
        <p:spPr bwMode="auto">
          <a:xfrm>
            <a:off x="987425" y="2382838"/>
            <a:ext cx="12668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NL" altLang="nl-NL" sz="1600"/>
              <a:t>Coronair vaatlijden</a:t>
            </a:r>
          </a:p>
        </p:txBody>
      </p:sp>
      <p:sp>
        <p:nvSpPr>
          <p:cNvPr id="26811" name="Text Box 187"/>
          <p:cNvSpPr txBox="1">
            <a:spLocks noChangeArrowheads="1"/>
          </p:cNvSpPr>
          <p:nvPr/>
        </p:nvSpPr>
        <p:spPr bwMode="auto">
          <a:xfrm>
            <a:off x="2635250" y="2382838"/>
            <a:ext cx="9461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Hersen-</a:t>
            </a:r>
          </a:p>
          <a:p>
            <a:r>
              <a:rPr lang="nl-NL" altLang="nl-NL" sz="1600"/>
              <a:t>bloeding</a:t>
            </a:r>
          </a:p>
        </p:txBody>
      </p:sp>
      <p:sp>
        <p:nvSpPr>
          <p:cNvPr id="26812" name="Text Box 188"/>
          <p:cNvSpPr txBox="1">
            <a:spLocks noChangeArrowheads="1"/>
          </p:cNvSpPr>
          <p:nvPr/>
        </p:nvSpPr>
        <p:spPr bwMode="auto">
          <a:xfrm>
            <a:off x="3800475" y="2382838"/>
            <a:ext cx="13541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NL" altLang="nl-NL" sz="1600"/>
              <a:t>Overige HVZ</a:t>
            </a:r>
          </a:p>
        </p:txBody>
      </p:sp>
      <p:sp>
        <p:nvSpPr>
          <p:cNvPr id="26813" name="Text Box 189"/>
          <p:cNvSpPr txBox="1">
            <a:spLocks noChangeArrowheads="1"/>
          </p:cNvSpPr>
          <p:nvPr/>
        </p:nvSpPr>
        <p:spPr bwMode="auto">
          <a:xfrm>
            <a:off x="6854825" y="2382838"/>
            <a:ext cx="12049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NL" altLang="nl-NL" sz="1600"/>
              <a:t>Andere oorzaken</a:t>
            </a:r>
          </a:p>
        </p:txBody>
      </p:sp>
      <p:sp>
        <p:nvSpPr>
          <p:cNvPr id="26814" name="Text Box 190"/>
          <p:cNvSpPr txBox="1">
            <a:spLocks noChangeArrowheads="1"/>
          </p:cNvSpPr>
          <p:nvPr/>
        </p:nvSpPr>
        <p:spPr bwMode="auto">
          <a:xfrm>
            <a:off x="5508625" y="2382838"/>
            <a:ext cx="7667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COPD</a:t>
            </a:r>
          </a:p>
        </p:txBody>
      </p:sp>
      <p:sp>
        <p:nvSpPr>
          <p:cNvPr id="26815" name="Text Box 191"/>
          <p:cNvSpPr txBox="1">
            <a:spLocks noChangeArrowheads="1"/>
          </p:cNvSpPr>
          <p:nvPr/>
        </p:nvSpPr>
        <p:spPr bwMode="auto">
          <a:xfrm>
            <a:off x="1165225" y="5418138"/>
            <a:ext cx="700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 b="1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 b="1"/>
              <a:t>59%</a:t>
            </a:r>
          </a:p>
        </p:txBody>
      </p:sp>
      <p:sp>
        <p:nvSpPr>
          <p:cNvPr id="26816" name="Text Box 192"/>
          <p:cNvSpPr txBox="1">
            <a:spLocks noChangeArrowheads="1"/>
          </p:cNvSpPr>
          <p:nvPr/>
        </p:nvSpPr>
        <p:spPr bwMode="auto">
          <a:xfrm>
            <a:off x="4124325" y="5418138"/>
            <a:ext cx="700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 b="1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 b="1"/>
              <a:t>35%</a:t>
            </a:r>
          </a:p>
        </p:txBody>
      </p:sp>
      <p:sp>
        <p:nvSpPr>
          <p:cNvPr id="26817" name="Text Box 193"/>
          <p:cNvSpPr txBox="1">
            <a:spLocks noChangeArrowheads="1"/>
          </p:cNvSpPr>
          <p:nvPr/>
        </p:nvSpPr>
        <p:spPr bwMode="auto">
          <a:xfrm>
            <a:off x="2743200" y="5418138"/>
            <a:ext cx="700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 b="1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 b="1"/>
              <a:t>64%</a:t>
            </a:r>
          </a:p>
        </p:txBody>
      </p:sp>
      <p:sp>
        <p:nvSpPr>
          <p:cNvPr id="26818" name="Text Box 194"/>
          <p:cNvSpPr txBox="1">
            <a:spLocks noChangeArrowheads="1"/>
          </p:cNvSpPr>
          <p:nvPr/>
        </p:nvSpPr>
        <p:spPr bwMode="auto">
          <a:xfrm>
            <a:off x="5622925" y="5418138"/>
            <a:ext cx="700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 b="1">
                <a:ea typeface="Arial Unicode MS" pitchFamily="34" charset="-128"/>
                <a:cs typeface="Arial Unicode MS" pitchFamily="34" charset="-128"/>
              </a:rPr>
              <a:t>163</a:t>
            </a:r>
            <a:r>
              <a:rPr lang="en-GB" altLang="nl-NL" sz="1600" b="1"/>
              <a:t>%</a:t>
            </a:r>
          </a:p>
        </p:txBody>
      </p:sp>
      <p:sp>
        <p:nvSpPr>
          <p:cNvPr id="26819" name="Text Box 195"/>
          <p:cNvSpPr txBox="1">
            <a:spLocks noChangeArrowheads="1"/>
          </p:cNvSpPr>
          <p:nvPr/>
        </p:nvSpPr>
        <p:spPr bwMode="auto">
          <a:xfrm>
            <a:off x="7172325" y="5418138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 b="1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 b="1"/>
              <a:t>7%</a:t>
            </a:r>
          </a:p>
        </p:txBody>
      </p:sp>
      <p:sp>
        <p:nvSpPr>
          <p:cNvPr id="26820" name="Text Box 196"/>
          <p:cNvSpPr txBox="1">
            <a:spLocks noChangeArrowheads="1"/>
          </p:cNvSpPr>
          <p:nvPr/>
        </p:nvSpPr>
        <p:spPr bwMode="auto">
          <a:xfrm>
            <a:off x="949325" y="5938838"/>
            <a:ext cx="1195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1965</a:t>
            </a:r>
            <a:r>
              <a:rPr lang="en-GB" altLang="nl-NL" sz="160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/>
              <a:t>1998</a:t>
            </a:r>
          </a:p>
        </p:txBody>
      </p:sp>
      <p:sp>
        <p:nvSpPr>
          <p:cNvPr id="26821" name="Text Box 197"/>
          <p:cNvSpPr txBox="1">
            <a:spLocks noChangeArrowheads="1"/>
          </p:cNvSpPr>
          <p:nvPr/>
        </p:nvSpPr>
        <p:spPr bwMode="auto">
          <a:xfrm>
            <a:off x="2422525" y="5938838"/>
            <a:ext cx="1195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1965</a:t>
            </a:r>
            <a:r>
              <a:rPr lang="en-GB" altLang="nl-NL" sz="160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/>
              <a:t>1998</a:t>
            </a:r>
          </a:p>
        </p:txBody>
      </p:sp>
      <p:sp>
        <p:nvSpPr>
          <p:cNvPr id="26822" name="Text Box 198"/>
          <p:cNvSpPr txBox="1">
            <a:spLocks noChangeArrowheads="1"/>
          </p:cNvSpPr>
          <p:nvPr/>
        </p:nvSpPr>
        <p:spPr bwMode="auto">
          <a:xfrm>
            <a:off x="5305425" y="5938838"/>
            <a:ext cx="1195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1965</a:t>
            </a:r>
            <a:r>
              <a:rPr lang="en-GB" altLang="nl-NL" sz="160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/>
              <a:t>1998</a:t>
            </a:r>
          </a:p>
        </p:txBody>
      </p:sp>
      <p:sp>
        <p:nvSpPr>
          <p:cNvPr id="26823" name="Text Box 199"/>
          <p:cNvSpPr txBox="1">
            <a:spLocks noChangeArrowheads="1"/>
          </p:cNvSpPr>
          <p:nvPr/>
        </p:nvSpPr>
        <p:spPr bwMode="auto">
          <a:xfrm>
            <a:off x="6791325" y="5938838"/>
            <a:ext cx="1195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1965</a:t>
            </a:r>
            <a:r>
              <a:rPr lang="en-GB" altLang="nl-NL" sz="160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/>
              <a:t>1998</a:t>
            </a:r>
          </a:p>
        </p:txBody>
      </p:sp>
      <p:sp>
        <p:nvSpPr>
          <p:cNvPr id="26824" name="Text Box 200"/>
          <p:cNvSpPr txBox="1">
            <a:spLocks noChangeArrowheads="1"/>
          </p:cNvSpPr>
          <p:nvPr/>
        </p:nvSpPr>
        <p:spPr bwMode="auto">
          <a:xfrm>
            <a:off x="3844925" y="5938838"/>
            <a:ext cx="1195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nl-NL" sz="1600"/>
              <a:t>1965</a:t>
            </a:r>
            <a:r>
              <a:rPr lang="en-GB" altLang="nl-NL" sz="160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GB" altLang="nl-NL" sz="1600"/>
              <a:t>1998</a:t>
            </a:r>
          </a:p>
        </p:txBody>
      </p:sp>
      <p:sp>
        <p:nvSpPr>
          <p:cNvPr id="26825" name="Text Box 201"/>
          <p:cNvSpPr txBox="1">
            <a:spLocks noChangeArrowheads="1"/>
          </p:cNvSpPr>
          <p:nvPr/>
        </p:nvSpPr>
        <p:spPr bwMode="auto">
          <a:xfrm>
            <a:off x="0" y="6524625"/>
            <a:ext cx="43799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Verschil ten opzichte van 1965</a:t>
            </a:r>
          </a:p>
        </p:txBody>
      </p:sp>
      <p:sp>
        <p:nvSpPr>
          <p:cNvPr id="26826" name="Line 202"/>
          <p:cNvSpPr>
            <a:spLocks noChangeShapeType="1"/>
          </p:cNvSpPr>
          <p:nvPr/>
        </p:nvSpPr>
        <p:spPr bwMode="auto">
          <a:xfrm>
            <a:off x="754063" y="2312988"/>
            <a:ext cx="904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827" name="Line 203"/>
          <p:cNvSpPr>
            <a:spLocks noChangeShapeType="1"/>
          </p:cNvSpPr>
          <p:nvPr/>
        </p:nvSpPr>
        <p:spPr bwMode="auto">
          <a:xfrm>
            <a:off x="769938" y="5832475"/>
            <a:ext cx="9048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828" name="Line 204"/>
          <p:cNvSpPr>
            <a:spLocks noChangeShapeType="1"/>
          </p:cNvSpPr>
          <p:nvPr/>
        </p:nvSpPr>
        <p:spPr bwMode="auto">
          <a:xfrm>
            <a:off x="754063" y="4662488"/>
            <a:ext cx="904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829" name="Rectangle 20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pPr eaLnBrk="1" hangingPunct="1"/>
            <a:r>
              <a:rPr lang="nl-NL" altLang="nl-NL" sz="2800" b="1" smtClean="0">
                <a:solidFill>
                  <a:schemeClr val="tx1"/>
                </a:solidFill>
              </a:rPr>
              <a:t>Wereldwijd: COPD de enige doodsoorzaak die blijft stijgen</a:t>
            </a:r>
          </a:p>
        </p:txBody>
      </p:sp>
      <p:sp>
        <p:nvSpPr>
          <p:cNvPr id="26830" name="Rectangle 206"/>
          <p:cNvSpPr>
            <a:spLocks noChangeArrowheads="1"/>
          </p:cNvSpPr>
          <p:nvPr/>
        </p:nvSpPr>
        <p:spPr bwMode="auto">
          <a:xfrm>
            <a:off x="304800" y="1676400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000"/>
              <a:t>U.S., 1965-1998</a:t>
            </a:r>
            <a:endParaRPr lang="en-GB" altLang="nl-NL" sz="2000"/>
          </a:p>
        </p:txBody>
      </p:sp>
    </p:spTree>
    <p:extLst>
      <p:ext uri="{BB962C8B-B14F-4D97-AF65-F5344CB8AC3E}">
        <p14:creationId xmlns:p14="http://schemas.microsoft.com/office/powerpoint/2010/main" val="10017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2435225" y="2479675"/>
            <a:ext cx="1565275" cy="15208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638425" y="2655888"/>
            <a:ext cx="1203325" cy="1193800"/>
          </a:xfrm>
          <a:prstGeom prst="ellipse">
            <a:avLst/>
          </a:prstGeom>
          <a:solidFill>
            <a:srgbClr val="DBB18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741613" y="2773363"/>
            <a:ext cx="977900" cy="9540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3108325" y="3702050"/>
            <a:ext cx="188913" cy="388938"/>
          </a:xfrm>
          <a:custGeom>
            <a:avLst/>
            <a:gdLst>
              <a:gd name="T0" fmla="*/ 2147483647 w 119"/>
              <a:gd name="T1" fmla="*/ 0 h 245"/>
              <a:gd name="T2" fmla="*/ 2147483647 w 119"/>
              <a:gd name="T3" fmla="*/ 2147483647 h 245"/>
              <a:gd name="T4" fmla="*/ 2147483647 w 119"/>
              <a:gd name="T5" fmla="*/ 2147483647 h 245"/>
              <a:gd name="T6" fmla="*/ 2147483647 w 119"/>
              <a:gd name="T7" fmla="*/ 2147483647 h 245"/>
              <a:gd name="T8" fmla="*/ 2147483647 w 119"/>
              <a:gd name="T9" fmla="*/ 2147483647 h 245"/>
              <a:gd name="T10" fmla="*/ 2147483647 w 119"/>
              <a:gd name="T11" fmla="*/ 2147483647 h 245"/>
              <a:gd name="T12" fmla="*/ 2147483647 w 119"/>
              <a:gd name="T13" fmla="*/ 2147483647 h 245"/>
              <a:gd name="T14" fmla="*/ 2147483647 w 119"/>
              <a:gd name="T15" fmla="*/ 2147483647 h 245"/>
              <a:gd name="T16" fmla="*/ 2147483647 w 119"/>
              <a:gd name="T17" fmla="*/ 0 h 2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" h="245">
                <a:moveTo>
                  <a:pt x="56" y="0"/>
                </a:moveTo>
                <a:cubicBezTo>
                  <a:pt x="54" y="14"/>
                  <a:pt x="51" y="60"/>
                  <a:pt x="40" y="79"/>
                </a:cubicBezTo>
                <a:cubicBezTo>
                  <a:pt x="31" y="95"/>
                  <a:pt x="9" y="126"/>
                  <a:pt x="9" y="126"/>
                </a:cubicBezTo>
                <a:cubicBezTo>
                  <a:pt x="14" y="185"/>
                  <a:pt x="0" y="226"/>
                  <a:pt x="56" y="245"/>
                </a:cubicBezTo>
                <a:cubicBezTo>
                  <a:pt x="74" y="242"/>
                  <a:pt x="94" y="245"/>
                  <a:pt x="111" y="237"/>
                </a:cubicBezTo>
                <a:cubicBezTo>
                  <a:pt x="119" y="233"/>
                  <a:pt x="119" y="221"/>
                  <a:pt x="119" y="213"/>
                </a:cubicBezTo>
                <a:cubicBezTo>
                  <a:pt x="119" y="184"/>
                  <a:pt x="116" y="155"/>
                  <a:pt x="111" y="126"/>
                </a:cubicBezTo>
                <a:cubicBezTo>
                  <a:pt x="110" y="122"/>
                  <a:pt x="81" y="17"/>
                  <a:pt x="80" y="16"/>
                </a:cubicBezTo>
                <a:cubicBezTo>
                  <a:pt x="74" y="8"/>
                  <a:pt x="64" y="5"/>
                  <a:pt x="56" y="0"/>
                </a:cubicBezTo>
                <a:close/>
              </a:path>
            </a:pathLst>
          </a:custGeom>
          <a:solidFill>
            <a:srgbClr val="9CAA3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3562350" y="2681288"/>
            <a:ext cx="360363" cy="257175"/>
          </a:xfrm>
          <a:custGeom>
            <a:avLst/>
            <a:gdLst>
              <a:gd name="T0" fmla="*/ 0 w 227"/>
              <a:gd name="T1" fmla="*/ 2147483647 h 162"/>
              <a:gd name="T2" fmla="*/ 2147483647 w 227"/>
              <a:gd name="T3" fmla="*/ 2147483647 h 162"/>
              <a:gd name="T4" fmla="*/ 2147483647 w 227"/>
              <a:gd name="T5" fmla="*/ 2147483647 h 162"/>
              <a:gd name="T6" fmla="*/ 2147483647 w 227"/>
              <a:gd name="T7" fmla="*/ 2147483647 h 162"/>
              <a:gd name="T8" fmla="*/ 2147483647 w 227"/>
              <a:gd name="T9" fmla="*/ 2147483647 h 162"/>
              <a:gd name="T10" fmla="*/ 2147483647 w 227"/>
              <a:gd name="T11" fmla="*/ 2147483647 h 162"/>
              <a:gd name="T12" fmla="*/ 2147483647 w 227"/>
              <a:gd name="T13" fmla="*/ 2147483647 h 162"/>
              <a:gd name="T14" fmla="*/ 2147483647 w 227"/>
              <a:gd name="T15" fmla="*/ 2147483647 h 162"/>
              <a:gd name="T16" fmla="*/ 0 w 227"/>
              <a:gd name="T17" fmla="*/ 2147483647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" h="162">
                <a:moveTo>
                  <a:pt x="0" y="146"/>
                </a:moveTo>
                <a:cubicBezTo>
                  <a:pt x="11" y="144"/>
                  <a:pt x="24" y="146"/>
                  <a:pt x="32" y="139"/>
                </a:cubicBezTo>
                <a:cubicBezTo>
                  <a:pt x="64" y="111"/>
                  <a:pt x="58" y="70"/>
                  <a:pt x="87" y="44"/>
                </a:cubicBezTo>
                <a:cubicBezTo>
                  <a:pt x="121" y="14"/>
                  <a:pt x="125" y="15"/>
                  <a:pt x="158" y="4"/>
                </a:cubicBezTo>
                <a:cubicBezTo>
                  <a:pt x="219" y="14"/>
                  <a:pt x="227" y="0"/>
                  <a:pt x="197" y="91"/>
                </a:cubicBezTo>
                <a:cubicBezTo>
                  <a:pt x="189" y="116"/>
                  <a:pt x="126" y="123"/>
                  <a:pt x="126" y="123"/>
                </a:cubicBezTo>
                <a:cubicBezTo>
                  <a:pt x="93" y="146"/>
                  <a:pt x="115" y="134"/>
                  <a:pt x="79" y="146"/>
                </a:cubicBezTo>
                <a:cubicBezTo>
                  <a:pt x="63" y="151"/>
                  <a:pt x="32" y="162"/>
                  <a:pt x="32" y="162"/>
                </a:cubicBezTo>
                <a:cubicBezTo>
                  <a:pt x="4" y="153"/>
                  <a:pt x="14" y="160"/>
                  <a:pt x="0" y="146"/>
                </a:cubicBezTo>
                <a:close/>
              </a:path>
            </a:pathLst>
          </a:custGeom>
          <a:solidFill>
            <a:srgbClr val="9CAA3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895" name="Freeform 7"/>
          <p:cNvSpPr>
            <a:spLocks/>
          </p:cNvSpPr>
          <p:nvPr/>
        </p:nvSpPr>
        <p:spPr bwMode="auto">
          <a:xfrm>
            <a:off x="2535238" y="2638425"/>
            <a:ext cx="312737" cy="422275"/>
          </a:xfrm>
          <a:custGeom>
            <a:avLst/>
            <a:gdLst>
              <a:gd name="T0" fmla="*/ 2147483647 w 197"/>
              <a:gd name="T1" fmla="*/ 2147483647 h 266"/>
              <a:gd name="T2" fmla="*/ 2147483647 w 197"/>
              <a:gd name="T3" fmla="*/ 2147483647 h 266"/>
              <a:gd name="T4" fmla="*/ 2147483647 w 197"/>
              <a:gd name="T5" fmla="*/ 2147483647 h 266"/>
              <a:gd name="T6" fmla="*/ 2147483647 w 197"/>
              <a:gd name="T7" fmla="*/ 0 h 266"/>
              <a:gd name="T8" fmla="*/ 0 w 197"/>
              <a:gd name="T9" fmla="*/ 2147483647 h 266"/>
              <a:gd name="T10" fmla="*/ 2147483647 w 197"/>
              <a:gd name="T11" fmla="*/ 2147483647 h 266"/>
              <a:gd name="T12" fmla="*/ 2147483647 w 197"/>
              <a:gd name="T13" fmla="*/ 2147483647 h 266"/>
              <a:gd name="T14" fmla="*/ 2147483647 w 197"/>
              <a:gd name="T15" fmla="*/ 2147483647 h 266"/>
              <a:gd name="T16" fmla="*/ 2147483647 w 197"/>
              <a:gd name="T17" fmla="*/ 2147483647 h 2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7" h="266">
                <a:moveTo>
                  <a:pt x="197" y="213"/>
                </a:moveTo>
                <a:cubicBezTo>
                  <a:pt x="174" y="178"/>
                  <a:pt x="165" y="143"/>
                  <a:pt x="157" y="102"/>
                </a:cubicBezTo>
                <a:cubicBezTo>
                  <a:pt x="157" y="101"/>
                  <a:pt x="149" y="46"/>
                  <a:pt x="142" y="39"/>
                </a:cubicBezTo>
                <a:cubicBezTo>
                  <a:pt x="116" y="14"/>
                  <a:pt x="100" y="10"/>
                  <a:pt x="71" y="0"/>
                </a:cubicBezTo>
                <a:cubicBezTo>
                  <a:pt x="13" y="15"/>
                  <a:pt x="12" y="32"/>
                  <a:pt x="0" y="86"/>
                </a:cubicBezTo>
                <a:cubicBezTo>
                  <a:pt x="1" y="88"/>
                  <a:pt x="13" y="132"/>
                  <a:pt x="15" y="134"/>
                </a:cubicBezTo>
                <a:cubicBezTo>
                  <a:pt x="28" y="147"/>
                  <a:pt x="49" y="146"/>
                  <a:pt x="63" y="157"/>
                </a:cubicBezTo>
                <a:cubicBezTo>
                  <a:pt x="89" y="179"/>
                  <a:pt x="101" y="194"/>
                  <a:pt x="134" y="205"/>
                </a:cubicBezTo>
                <a:cubicBezTo>
                  <a:pt x="180" y="237"/>
                  <a:pt x="156" y="266"/>
                  <a:pt x="197" y="213"/>
                </a:cubicBezTo>
                <a:close/>
              </a:path>
            </a:pathLst>
          </a:custGeom>
          <a:solidFill>
            <a:srgbClr val="9CAA3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52400" y="3017838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mucosa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54025" y="2354263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gladspierweefsel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52400" y="3668713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slijmproducerende klier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52400" y="1995488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b="1"/>
              <a:t>Normale luchtweg</a:t>
            </a: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1981200" y="2573338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885950" y="3211513"/>
            <a:ext cx="811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2133600" y="3868738"/>
            <a:ext cx="1066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200400" y="4202113"/>
            <a:ext cx="0" cy="733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152400" y="4675188"/>
            <a:ext cx="3787775" cy="2106612"/>
            <a:chOff x="88" y="2945"/>
            <a:chExt cx="2386" cy="1327"/>
          </a:xfrm>
        </p:grpSpPr>
        <p:sp>
          <p:nvSpPr>
            <p:cNvPr id="37911" name="Text Box 17"/>
            <p:cNvSpPr txBox="1">
              <a:spLocks noChangeArrowheads="1"/>
            </p:cNvSpPr>
            <p:nvPr/>
          </p:nvSpPr>
          <p:spPr bwMode="auto">
            <a:xfrm>
              <a:off x="88" y="294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b="1"/>
                <a:t>Chronische</a:t>
              </a:r>
              <a:r>
                <a:rPr lang="nl-NL" altLang="nl-NL"/>
                <a:t> </a:t>
              </a:r>
              <a:r>
                <a:rPr lang="nl-NL" altLang="nl-NL" b="1"/>
                <a:t>bronchitis</a:t>
              </a:r>
            </a:p>
          </p:txBody>
        </p:sp>
        <p:sp>
          <p:nvSpPr>
            <p:cNvPr id="37912" name="Oval 18"/>
            <p:cNvSpPr>
              <a:spLocks noChangeArrowheads="1"/>
            </p:cNvSpPr>
            <p:nvPr/>
          </p:nvSpPr>
          <p:spPr bwMode="auto">
            <a:xfrm>
              <a:off x="1488" y="3162"/>
              <a:ext cx="986" cy="9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7913" name="Text Box 19"/>
            <p:cNvSpPr txBox="1">
              <a:spLocks noChangeArrowheads="1"/>
            </p:cNvSpPr>
            <p:nvPr/>
          </p:nvSpPr>
          <p:spPr bwMode="auto">
            <a:xfrm>
              <a:off x="96" y="3903"/>
              <a:ext cx="4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1600"/>
                <a:t>mucus</a:t>
              </a:r>
            </a:p>
          </p:txBody>
        </p:sp>
        <p:sp>
          <p:nvSpPr>
            <p:cNvPr id="37914" name="Text Box 20"/>
            <p:cNvSpPr txBox="1">
              <a:spLocks noChangeArrowheads="1"/>
            </p:cNvSpPr>
            <p:nvPr/>
          </p:nvSpPr>
          <p:spPr bwMode="auto">
            <a:xfrm>
              <a:off x="96" y="3213"/>
              <a:ext cx="128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sz="1600"/>
                <a:t>toename grootte slijmproducerende klieren</a:t>
              </a:r>
            </a:p>
          </p:txBody>
        </p:sp>
        <p:grpSp>
          <p:nvGrpSpPr>
            <p:cNvPr id="37915" name="Group 21"/>
            <p:cNvGrpSpPr>
              <a:grpSpLocks/>
            </p:cNvGrpSpPr>
            <p:nvPr/>
          </p:nvGrpSpPr>
          <p:grpSpPr bwMode="auto">
            <a:xfrm>
              <a:off x="1603" y="3269"/>
              <a:ext cx="758" cy="752"/>
              <a:chOff x="2314" y="3185"/>
              <a:chExt cx="758" cy="752"/>
            </a:xfrm>
          </p:grpSpPr>
          <p:sp>
            <p:nvSpPr>
              <p:cNvPr id="37922" name="Oval 22"/>
              <p:cNvSpPr>
                <a:spLocks noChangeArrowheads="1"/>
              </p:cNvSpPr>
              <p:nvPr/>
            </p:nvSpPr>
            <p:spPr bwMode="auto">
              <a:xfrm>
                <a:off x="2314" y="3185"/>
                <a:ext cx="758" cy="752"/>
              </a:xfrm>
              <a:prstGeom prst="ellipse">
                <a:avLst/>
              </a:prstGeom>
              <a:solidFill>
                <a:srgbClr val="DBB1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l-NL" altLang="nl-NL"/>
              </a:p>
            </p:txBody>
          </p:sp>
          <p:sp>
            <p:nvSpPr>
              <p:cNvPr id="37923" name="Freeform 23"/>
              <p:cNvSpPr>
                <a:spLocks/>
              </p:cNvSpPr>
              <p:nvPr/>
            </p:nvSpPr>
            <p:spPr bwMode="auto">
              <a:xfrm>
                <a:off x="2464" y="3302"/>
                <a:ext cx="464" cy="490"/>
              </a:xfrm>
              <a:custGeom>
                <a:avLst/>
                <a:gdLst>
                  <a:gd name="T0" fmla="*/ 183 w 464"/>
                  <a:gd name="T1" fmla="*/ 40 h 490"/>
                  <a:gd name="T2" fmla="*/ 254 w 464"/>
                  <a:gd name="T3" fmla="*/ 17 h 490"/>
                  <a:gd name="T4" fmla="*/ 302 w 464"/>
                  <a:gd name="T5" fmla="*/ 88 h 490"/>
                  <a:gd name="T6" fmla="*/ 317 w 464"/>
                  <a:gd name="T7" fmla="*/ 111 h 490"/>
                  <a:gd name="T8" fmla="*/ 365 w 464"/>
                  <a:gd name="T9" fmla="*/ 127 h 490"/>
                  <a:gd name="T10" fmla="*/ 388 w 464"/>
                  <a:gd name="T11" fmla="*/ 143 h 490"/>
                  <a:gd name="T12" fmla="*/ 412 w 464"/>
                  <a:gd name="T13" fmla="*/ 151 h 490"/>
                  <a:gd name="T14" fmla="*/ 444 w 464"/>
                  <a:gd name="T15" fmla="*/ 198 h 490"/>
                  <a:gd name="T16" fmla="*/ 428 w 464"/>
                  <a:gd name="T17" fmla="*/ 325 h 490"/>
                  <a:gd name="T18" fmla="*/ 357 w 464"/>
                  <a:gd name="T19" fmla="*/ 348 h 490"/>
                  <a:gd name="T20" fmla="*/ 333 w 464"/>
                  <a:gd name="T21" fmla="*/ 356 h 490"/>
                  <a:gd name="T22" fmla="*/ 286 w 464"/>
                  <a:gd name="T23" fmla="*/ 419 h 490"/>
                  <a:gd name="T24" fmla="*/ 231 w 464"/>
                  <a:gd name="T25" fmla="*/ 474 h 490"/>
                  <a:gd name="T26" fmla="*/ 183 w 464"/>
                  <a:gd name="T27" fmla="*/ 490 h 490"/>
                  <a:gd name="T28" fmla="*/ 136 w 464"/>
                  <a:gd name="T29" fmla="*/ 364 h 490"/>
                  <a:gd name="T30" fmla="*/ 89 w 464"/>
                  <a:gd name="T31" fmla="*/ 317 h 490"/>
                  <a:gd name="T32" fmla="*/ 41 w 464"/>
                  <a:gd name="T33" fmla="*/ 301 h 490"/>
                  <a:gd name="T34" fmla="*/ 18 w 464"/>
                  <a:gd name="T35" fmla="*/ 285 h 490"/>
                  <a:gd name="T36" fmla="*/ 2 w 464"/>
                  <a:gd name="T37" fmla="*/ 238 h 490"/>
                  <a:gd name="T38" fmla="*/ 10 w 464"/>
                  <a:gd name="T39" fmla="*/ 198 h 490"/>
                  <a:gd name="T40" fmla="*/ 104 w 464"/>
                  <a:gd name="T41" fmla="*/ 175 h 490"/>
                  <a:gd name="T42" fmla="*/ 183 w 464"/>
                  <a:gd name="T43" fmla="*/ 40 h 4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4" h="490">
                    <a:moveTo>
                      <a:pt x="183" y="40"/>
                    </a:moveTo>
                    <a:cubicBezTo>
                      <a:pt x="197" y="0"/>
                      <a:pt x="215" y="9"/>
                      <a:pt x="254" y="17"/>
                    </a:cubicBezTo>
                    <a:cubicBezTo>
                      <a:pt x="274" y="46"/>
                      <a:pt x="285" y="61"/>
                      <a:pt x="302" y="88"/>
                    </a:cubicBezTo>
                    <a:cubicBezTo>
                      <a:pt x="307" y="96"/>
                      <a:pt x="308" y="108"/>
                      <a:pt x="317" y="111"/>
                    </a:cubicBezTo>
                    <a:cubicBezTo>
                      <a:pt x="333" y="116"/>
                      <a:pt x="365" y="127"/>
                      <a:pt x="365" y="127"/>
                    </a:cubicBezTo>
                    <a:cubicBezTo>
                      <a:pt x="373" y="132"/>
                      <a:pt x="380" y="139"/>
                      <a:pt x="388" y="143"/>
                    </a:cubicBezTo>
                    <a:cubicBezTo>
                      <a:pt x="396" y="147"/>
                      <a:pt x="406" y="145"/>
                      <a:pt x="412" y="151"/>
                    </a:cubicBezTo>
                    <a:cubicBezTo>
                      <a:pt x="426" y="164"/>
                      <a:pt x="444" y="198"/>
                      <a:pt x="444" y="198"/>
                    </a:cubicBezTo>
                    <a:cubicBezTo>
                      <a:pt x="457" y="236"/>
                      <a:pt x="464" y="297"/>
                      <a:pt x="428" y="325"/>
                    </a:cubicBezTo>
                    <a:cubicBezTo>
                      <a:pt x="408" y="340"/>
                      <a:pt x="381" y="340"/>
                      <a:pt x="357" y="348"/>
                    </a:cubicBezTo>
                    <a:cubicBezTo>
                      <a:pt x="349" y="351"/>
                      <a:pt x="333" y="356"/>
                      <a:pt x="333" y="356"/>
                    </a:cubicBezTo>
                    <a:cubicBezTo>
                      <a:pt x="306" y="375"/>
                      <a:pt x="305" y="392"/>
                      <a:pt x="286" y="419"/>
                    </a:cubicBezTo>
                    <a:cubicBezTo>
                      <a:pt x="275" y="452"/>
                      <a:pt x="278" y="458"/>
                      <a:pt x="231" y="474"/>
                    </a:cubicBezTo>
                    <a:cubicBezTo>
                      <a:pt x="215" y="479"/>
                      <a:pt x="183" y="490"/>
                      <a:pt x="183" y="490"/>
                    </a:cubicBezTo>
                    <a:cubicBezTo>
                      <a:pt x="108" y="471"/>
                      <a:pt x="166" y="442"/>
                      <a:pt x="136" y="364"/>
                    </a:cubicBezTo>
                    <a:cubicBezTo>
                      <a:pt x="128" y="343"/>
                      <a:pt x="105" y="333"/>
                      <a:pt x="89" y="317"/>
                    </a:cubicBezTo>
                    <a:cubicBezTo>
                      <a:pt x="77" y="305"/>
                      <a:pt x="41" y="301"/>
                      <a:pt x="41" y="301"/>
                    </a:cubicBezTo>
                    <a:cubicBezTo>
                      <a:pt x="33" y="296"/>
                      <a:pt x="23" y="293"/>
                      <a:pt x="18" y="285"/>
                    </a:cubicBezTo>
                    <a:cubicBezTo>
                      <a:pt x="9" y="271"/>
                      <a:pt x="2" y="238"/>
                      <a:pt x="2" y="238"/>
                    </a:cubicBezTo>
                    <a:cubicBezTo>
                      <a:pt x="5" y="225"/>
                      <a:pt x="0" y="208"/>
                      <a:pt x="10" y="198"/>
                    </a:cubicBezTo>
                    <a:cubicBezTo>
                      <a:pt x="24" y="184"/>
                      <a:pt x="87" y="178"/>
                      <a:pt x="104" y="175"/>
                    </a:cubicBezTo>
                    <a:cubicBezTo>
                      <a:pt x="161" y="156"/>
                      <a:pt x="155" y="85"/>
                      <a:pt x="183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37916" name="Freeform 24"/>
            <p:cNvSpPr>
              <a:spLocks/>
            </p:cNvSpPr>
            <p:nvPr/>
          </p:nvSpPr>
          <p:spPr bwMode="auto">
            <a:xfrm>
              <a:off x="1815" y="3445"/>
              <a:ext cx="412" cy="336"/>
            </a:xfrm>
            <a:custGeom>
              <a:avLst/>
              <a:gdLst>
                <a:gd name="T0" fmla="*/ 91 w 478"/>
                <a:gd name="T1" fmla="*/ 13 h 532"/>
                <a:gd name="T2" fmla="*/ 25 w 478"/>
                <a:gd name="T3" fmla="*/ 21 h 532"/>
                <a:gd name="T4" fmla="*/ 15 w 478"/>
                <a:gd name="T5" fmla="*/ 45 h 532"/>
                <a:gd name="T6" fmla="*/ 0 w 478"/>
                <a:gd name="T7" fmla="*/ 73 h 532"/>
                <a:gd name="T8" fmla="*/ 46 w 478"/>
                <a:gd name="T9" fmla="*/ 95 h 532"/>
                <a:gd name="T10" fmla="*/ 66 w 478"/>
                <a:gd name="T11" fmla="*/ 111 h 532"/>
                <a:gd name="T12" fmla="*/ 85 w 478"/>
                <a:gd name="T13" fmla="*/ 119 h 532"/>
                <a:gd name="T14" fmla="*/ 115 w 478"/>
                <a:gd name="T15" fmla="*/ 133 h 532"/>
                <a:gd name="T16" fmla="*/ 182 w 478"/>
                <a:gd name="T17" fmla="*/ 119 h 532"/>
                <a:gd name="T18" fmla="*/ 187 w 478"/>
                <a:gd name="T19" fmla="*/ 105 h 532"/>
                <a:gd name="T20" fmla="*/ 272 w 478"/>
                <a:gd name="T21" fmla="*/ 99 h 532"/>
                <a:gd name="T22" fmla="*/ 288 w 478"/>
                <a:gd name="T23" fmla="*/ 57 h 532"/>
                <a:gd name="T24" fmla="*/ 242 w 478"/>
                <a:gd name="T25" fmla="*/ 49 h 532"/>
                <a:gd name="T26" fmla="*/ 202 w 478"/>
                <a:gd name="T27" fmla="*/ 18 h 532"/>
                <a:gd name="T28" fmla="*/ 172 w 478"/>
                <a:gd name="T29" fmla="*/ 7 h 532"/>
                <a:gd name="T30" fmla="*/ 91 w 478"/>
                <a:gd name="T31" fmla="*/ 13 h 5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8" h="532">
                  <a:moveTo>
                    <a:pt x="142" y="53"/>
                  </a:moveTo>
                  <a:cubicBezTo>
                    <a:pt x="106" y="77"/>
                    <a:pt x="84" y="77"/>
                    <a:pt x="39" y="84"/>
                  </a:cubicBezTo>
                  <a:cubicBezTo>
                    <a:pt x="13" y="123"/>
                    <a:pt x="15" y="130"/>
                    <a:pt x="23" y="179"/>
                  </a:cubicBezTo>
                  <a:cubicBezTo>
                    <a:pt x="18" y="222"/>
                    <a:pt x="13" y="250"/>
                    <a:pt x="0" y="289"/>
                  </a:cubicBezTo>
                  <a:cubicBezTo>
                    <a:pt x="14" y="358"/>
                    <a:pt x="19" y="343"/>
                    <a:pt x="71" y="376"/>
                  </a:cubicBezTo>
                  <a:cubicBezTo>
                    <a:pt x="89" y="483"/>
                    <a:pt x="61" y="387"/>
                    <a:pt x="102" y="439"/>
                  </a:cubicBezTo>
                  <a:cubicBezTo>
                    <a:pt x="133" y="478"/>
                    <a:pt x="82" y="454"/>
                    <a:pt x="134" y="471"/>
                  </a:cubicBezTo>
                  <a:cubicBezTo>
                    <a:pt x="155" y="503"/>
                    <a:pt x="145" y="514"/>
                    <a:pt x="181" y="526"/>
                  </a:cubicBezTo>
                  <a:cubicBezTo>
                    <a:pt x="256" y="518"/>
                    <a:pt x="264" y="532"/>
                    <a:pt x="284" y="471"/>
                  </a:cubicBezTo>
                  <a:cubicBezTo>
                    <a:pt x="287" y="453"/>
                    <a:pt x="279" y="429"/>
                    <a:pt x="292" y="416"/>
                  </a:cubicBezTo>
                  <a:cubicBezTo>
                    <a:pt x="292" y="416"/>
                    <a:pt x="424" y="392"/>
                    <a:pt x="426" y="392"/>
                  </a:cubicBezTo>
                  <a:cubicBezTo>
                    <a:pt x="478" y="356"/>
                    <a:pt x="463" y="286"/>
                    <a:pt x="449" y="226"/>
                  </a:cubicBezTo>
                  <a:cubicBezTo>
                    <a:pt x="443" y="201"/>
                    <a:pt x="378" y="195"/>
                    <a:pt x="378" y="195"/>
                  </a:cubicBezTo>
                  <a:cubicBezTo>
                    <a:pt x="404" y="117"/>
                    <a:pt x="381" y="88"/>
                    <a:pt x="315" y="69"/>
                  </a:cubicBezTo>
                  <a:cubicBezTo>
                    <a:pt x="298" y="57"/>
                    <a:pt x="288" y="31"/>
                    <a:pt x="268" y="29"/>
                  </a:cubicBezTo>
                  <a:cubicBezTo>
                    <a:pt x="116" y="14"/>
                    <a:pt x="116" y="0"/>
                    <a:pt x="142" y="53"/>
                  </a:cubicBezTo>
                  <a:close/>
                </a:path>
              </a:pathLst>
            </a:custGeom>
            <a:solidFill>
              <a:srgbClr val="9CAA3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7" name="Freeform 25"/>
            <p:cNvSpPr>
              <a:spLocks/>
            </p:cNvSpPr>
            <p:nvPr/>
          </p:nvSpPr>
          <p:spPr bwMode="auto">
            <a:xfrm>
              <a:off x="1435" y="3205"/>
              <a:ext cx="438" cy="426"/>
            </a:xfrm>
            <a:custGeom>
              <a:avLst/>
              <a:gdLst>
                <a:gd name="T0" fmla="*/ 335 w 438"/>
                <a:gd name="T1" fmla="*/ 205 h 426"/>
                <a:gd name="T2" fmla="*/ 367 w 438"/>
                <a:gd name="T3" fmla="*/ 158 h 426"/>
                <a:gd name="T4" fmla="*/ 414 w 438"/>
                <a:gd name="T5" fmla="*/ 126 h 426"/>
                <a:gd name="T6" fmla="*/ 430 w 438"/>
                <a:gd name="T7" fmla="*/ 79 h 426"/>
                <a:gd name="T8" fmla="*/ 438 w 438"/>
                <a:gd name="T9" fmla="*/ 55 h 426"/>
                <a:gd name="T10" fmla="*/ 351 w 438"/>
                <a:gd name="T11" fmla="*/ 0 h 426"/>
                <a:gd name="T12" fmla="*/ 162 w 438"/>
                <a:gd name="T13" fmla="*/ 55 h 426"/>
                <a:gd name="T14" fmla="*/ 83 w 438"/>
                <a:gd name="T15" fmla="*/ 126 h 426"/>
                <a:gd name="T16" fmla="*/ 35 w 438"/>
                <a:gd name="T17" fmla="*/ 221 h 426"/>
                <a:gd name="T18" fmla="*/ 20 w 438"/>
                <a:gd name="T19" fmla="*/ 268 h 426"/>
                <a:gd name="T20" fmla="*/ 59 w 438"/>
                <a:gd name="T21" fmla="*/ 426 h 426"/>
                <a:gd name="T22" fmla="*/ 154 w 438"/>
                <a:gd name="T23" fmla="*/ 418 h 426"/>
                <a:gd name="T24" fmla="*/ 185 w 438"/>
                <a:gd name="T25" fmla="*/ 379 h 426"/>
                <a:gd name="T26" fmla="*/ 217 w 438"/>
                <a:gd name="T27" fmla="*/ 331 h 426"/>
                <a:gd name="T28" fmla="*/ 233 w 438"/>
                <a:gd name="T29" fmla="*/ 284 h 426"/>
                <a:gd name="T30" fmla="*/ 296 w 438"/>
                <a:gd name="T31" fmla="*/ 229 h 426"/>
                <a:gd name="T32" fmla="*/ 343 w 438"/>
                <a:gd name="T33" fmla="*/ 237 h 426"/>
                <a:gd name="T34" fmla="*/ 335 w 438"/>
                <a:gd name="T35" fmla="*/ 205 h 4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8" h="426">
                  <a:moveTo>
                    <a:pt x="335" y="205"/>
                  </a:moveTo>
                  <a:cubicBezTo>
                    <a:pt x="348" y="143"/>
                    <a:pt x="328" y="180"/>
                    <a:pt x="367" y="158"/>
                  </a:cubicBezTo>
                  <a:cubicBezTo>
                    <a:pt x="384" y="149"/>
                    <a:pt x="414" y="126"/>
                    <a:pt x="414" y="126"/>
                  </a:cubicBezTo>
                  <a:cubicBezTo>
                    <a:pt x="419" y="110"/>
                    <a:pt x="425" y="95"/>
                    <a:pt x="430" y="79"/>
                  </a:cubicBezTo>
                  <a:cubicBezTo>
                    <a:pt x="433" y="71"/>
                    <a:pt x="438" y="55"/>
                    <a:pt x="438" y="55"/>
                  </a:cubicBezTo>
                  <a:cubicBezTo>
                    <a:pt x="419" y="26"/>
                    <a:pt x="385" y="11"/>
                    <a:pt x="351" y="0"/>
                  </a:cubicBezTo>
                  <a:cubicBezTo>
                    <a:pt x="283" y="9"/>
                    <a:pt x="226" y="33"/>
                    <a:pt x="162" y="55"/>
                  </a:cubicBezTo>
                  <a:cubicBezTo>
                    <a:pt x="144" y="81"/>
                    <a:pt x="112" y="116"/>
                    <a:pt x="83" y="126"/>
                  </a:cubicBezTo>
                  <a:cubicBezTo>
                    <a:pt x="43" y="185"/>
                    <a:pt x="56" y="157"/>
                    <a:pt x="35" y="221"/>
                  </a:cubicBezTo>
                  <a:cubicBezTo>
                    <a:pt x="30" y="237"/>
                    <a:pt x="20" y="268"/>
                    <a:pt x="20" y="268"/>
                  </a:cubicBezTo>
                  <a:cubicBezTo>
                    <a:pt x="23" y="320"/>
                    <a:pt x="0" y="406"/>
                    <a:pt x="59" y="426"/>
                  </a:cubicBezTo>
                  <a:cubicBezTo>
                    <a:pt x="91" y="423"/>
                    <a:pt x="123" y="424"/>
                    <a:pt x="154" y="418"/>
                  </a:cubicBezTo>
                  <a:cubicBezTo>
                    <a:pt x="183" y="412"/>
                    <a:pt x="174" y="398"/>
                    <a:pt x="185" y="379"/>
                  </a:cubicBezTo>
                  <a:cubicBezTo>
                    <a:pt x="194" y="362"/>
                    <a:pt x="206" y="347"/>
                    <a:pt x="217" y="331"/>
                  </a:cubicBezTo>
                  <a:cubicBezTo>
                    <a:pt x="226" y="317"/>
                    <a:pt x="224" y="298"/>
                    <a:pt x="233" y="284"/>
                  </a:cubicBezTo>
                  <a:cubicBezTo>
                    <a:pt x="248" y="260"/>
                    <a:pt x="296" y="229"/>
                    <a:pt x="296" y="229"/>
                  </a:cubicBezTo>
                  <a:cubicBezTo>
                    <a:pt x="302" y="233"/>
                    <a:pt x="332" y="260"/>
                    <a:pt x="343" y="237"/>
                  </a:cubicBezTo>
                  <a:cubicBezTo>
                    <a:pt x="348" y="227"/>
                    <a:pt x="335" y="216"/>
                    <a:pt x="335" y="205"/>
                  </a:cubicBezTo>
                  <a:close/>
                </a:path>
              </a:pathLst>
            </a:custGeom>
            <a:solidFill>
              <a:srgbClr val="9CAA36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8" name="Freeform 26"/>
            <p:cNvSpPr>
              <a:spLocks/>
            </p:cNvSpPr>
            <p:nvPr/>
          </p:nvSpPr>
          <p:spPr bwMode="auto">
            <a:xfrm>
              <a:off x="2159" y="3244"/>
              <a:ext cx="313" cy="308"/>
            </a:xfrm>
            <a:custGeom>
              <a:avLst/>
              <a:gdLst>
                <a:gd name="T0" fmla="*/ 46 w 313"/>
                <a:gd name="T1" fmla="*/ 198 h 308"/>
                <a:gd name="T2" fmla="*/ 30 w 313"/>
                <a:gd name="T3" fmla="*/ 87 h 308"/>
                <a:gd name="T4" fmla="*/ 46 w 313"/>
                <a:gd name="T5" fmla="*/ 0 h 308"/>
                <a:gd name="T6" fmla="*/ 180 w 313"/>
                <a:gd name="T7" fmla="*/ 32 h 308"/>
                <a:gd name="T8" fmla="*/ 228 w 313"/>
                <a:gd name="T9" fmla="*/ 48 h 308"/>
                <a:gd name="T10" fmla="*/ 251 w 313"/>
                <a:gd name="T11" fmla="*/ 56 h 308"/>
                <a:gd name="T12" fmla="*/ 291 w 313"/>
                <a:gd name="T13" fmla="*/ 127 h 308"/>
                <a:gd name="T14" fmla="*/ 307 w 313"/>
                <a:gd name="T15" fmla="*/ 174 h 308"/>
                <a:gd name="T16" fmla="*/ 251 w 313"/>
                <a:gd name="T17" fmla="*/ 308 h 308"/>
                <a:gd name="T18" fmla="*/ 220 w 313"/>
                <a:gd name="T19" fmla="*/ 300 h 308"/>
                <a:gd name="T20" fmla="*/ 196 w 313"/>
                <a:gd name="T21" fmla="*/ 253 h 308"/>
                <a:gd name="T22" fmla="*/ 141 w 313"/>
                <a:gd name="T23" fmla="*/ 190 h 308"/>
                <a:gd name="T24" fmla="*/ 78 w 313"/>
                <a:gd name="T25" fmla="*/ 198 h 308"/>
                <a:gd name="T26" fmla="*/ 54 w 313"/>
                <a:gd name="T27" fmla="*/ 213 h 308"/>
                <a:gd name="T28" fmla="*/ 46 w 313"/>
                <a:gd name="T29" fmla="*/ 198 h 3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3" h="308">
                  <a:moveTo>
                    <a:pt x="46" y="198"/>
                  </a:moveTo>
                  <a:cubicBezTo>
                    <a:pt x="101" y="162"/>
                    <a:pt x="95" y="103"/>
                    <a:pt x="30" y="87"/>
                  </a:cubicBezTo>
                  <a:cubicBezTo>
                    <a:pt x="14" y="38"/>
                    <a:pt x="0" y="31"/>
                    <a:pt x="46" y="0"/>
                  </a:cubicBezTo>
                  <a:cubicBezTo>
                    <a:pt x="152" y="10"/>
                    <a:pt x="112" y="1"/>
                    <a:pt x="180" y="32"/>
                  </a:cubicBezTo>
                  <a:cubicBezTo>
                    <a:pt x="195" y="39"/>
                    <a:pt x="212" y="43"/>
                    <a:pt x="228" y="48"/>
                  </a:cubicBezTo>
                  <a:cubicBezTo>
                    <a:pt x="236" y="51"/>
                    <a:pt x="251" y="56"/>
                    <a:pt x="251" y="56"/>
                  </a:cubicBezTo>
                  <a:cubicBezTo>
                    <a:pt x="287" y="91"/>
                    <a:pt x="271" y="68"/>
                    <a:pt x="291" y="127"/>
                  </a:cubicBezTo>
                  <a:cubicBezTo>
                    <a:pt x="296" y="143"/>
                    <a:pt x="307" y="174"/>
                    <a:pt x="307" y="174"/>
                  </a:cubicBezTo>
                  <a:cubicBezTo>
                    <a:pt x="299" y="265"/>
                    <a:pt x="313" y="267"/>
                    <a:pt x="251" y="308"/>
                  </a:cubicBezTo>
                  <a:cubicBezTo>
                    <a:pt x="241" y="305"/>
                    <a:pt x="229" y="306"/>
                    <a:pt x="220" y="300"/>
                  </a:cubicBezTo>
                  <a:cubicBezTo>
                    <a:pt x="202" y="287"/>
                    <a:pt x="205" y="270"/>
                    <a:pt x="196" y="253"/>
                  </a:cubicBezTo>
                  <a:cubicBezTo>
                    <a:pt x="168" y="203"/>
                    <a:pt x="176" y="213"/>
                    <a:pt x="141" y="190"/>
                  </a:cubicBezTo>
                  <a:cubicBezTo>
                    <a:pt x="120" y="193"/>
                    <a:pt x="98" y="193"/>
                    <a:pt x="78" y="198"/>
                  </a:cubicBezTo>
                  <a:cubicBezTo>
                    <a:pt x="69" y="200"/>
                    <a:pt x="63" y="213"/>
                    <a:pt x="54" y="213"/>
                  </a:cubicBezTo>
                  <a:cubicBezTo>
                    <a:pt x="48" y="213"/>
                    <a:pt x="49" y="203"/>
                    <a:pt x="46" y="198"/>
                  </a:cubicBezTo>
                  <a:close/>
                </a:path>
              </a:pathLst>
            </a:custGeom>
            <a:solidFill>
              <a:srgbClr val="9CAA36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9" name="Freeform 27"/>
            <p:cNvSpPr>
              <a:spLocks/>
            </p:cNvSpPr>
            <p:nvPr/>
          </p:nvSpPr>
          <p:spPr bwMode="auto">
            <a:xfrm>
              <a:off x="1780" y="3919"/>
              <a:ext cx="410" cy="279"/>
            </a:xfrm>
            <a:custGeom>
              <a:avLst/>
              <a:gdLst>
                <a:gd name="T0" fmla="*/ 211 w 410"/>
                <a:gd name="T1" fmla="*/ 3 h 279"/>
                <a:gd name="T2" fmla="*/ 53 w 410"/>
                <a:gd name="T3" fmla="*/ 82 h 279"/>
                <a:gd name="T4" fmla="*/ 53 w 410"/>
                <a:gd name="T5" fmla="*/ 208 h 279"/>
                <a:gd name="T6" fmla="*/ 69 w 410"/>
                <a:gd name="T7" fmla="*/ 232 h 279"/>
                <a:gd name="T8" fmla="*/ 211 w 410"/>
                <a:gd name="T9" fmla="*/ 279 h 279"/>
                <a:gd name="T10" fmla="*/ 330 w 410"/>
                <a:gd name="T11" fmla="*/ 271 h 279"/>
                <a:gd name="T12" fmla="*/ 393 w 410"/>
                <a:gd name="T13" fmla="*/ 193 h 279"/>
                <a:gd name="T14" fmla="*/ 393 w 410"/>
                <a:gd name="T15" fmla="*/ 129 h 279"/>
                <a:gd name="T16" fmla="*/ 369 w 410"/>
                <a:gd name="T17" fmla="*/ 122 h 279"/>
                <a:gd name="T18" fmla="*/ 322 w 410"/>
                <a:gd name="T19" fmla="*/ 106 h 279"/>
                <a:gd name="T20" fmla="*/ 274 w 410"/>
                <a:gd name="T21" fmla="*/ 90 h 279"/>
                <a:gd name="T22" fmla="*/ 235 w 410"/>
                <a:gd name="T23" fmla="*/ 51 h 279"/>
                <a:gd name="T24" fmla="*/ 211 w 410"/>
                <a:gd name="T25" fmla="*/ 3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0" h="279">
                  <a:moveTo>
                    <a:pt x="211" y="3"/>
                  </a:moveTo>
                  <a:cubicBezTo>
                    <a:pt x="177" y="104"/>
                    <a:pt x="201" y="72"/>
                    <a:pt x="53" y="82"/>
                  </a:cubicBezTo>
                  <a:cubicBezTo>
                    <a:pt x="0" y="100"/>
                    <a:pt x="8" y="179"/>
                    <a:pt x="53" y="208"/>
                  </a:cubicBezTo>
                  <a:cubicBezTo>
                    <a:pt x="58" y="216"/>
                    <a:pt x="61" y="227"/>
                    <a:pt x="69" y="232"/>
                  </a:cubicBezTo>
                  <a:cubicBezTo>
                    <a:pt x="102" y="252"/>
                    <a:pt x="171" y="265"/>
                    <a:pt x="211" y="279"/>
                  </a:cubicBezTo>
                  <a:cubicBezTo>
                    <a:pt x="251" y="276"/>
                    <a:pt x="290" y="275"/>
                    <a:pt x="330" y="271"/>
                  </a:cubicBezTo>
                  <a:cubicBezTo>
                    <a:pt x="369" y="267"/>
                    <a:pt x="374" y="220"/>
                    <a:pt x="393" y="193"/>
                  </a:cubicBezTo>
                  <a:cubicBezTo>
                    <a:pt x="401" y="170"/>
                    <a:pt x="410" y="154"/>
                    <a:pt x="393" y="129"/>
                  </a:cubicBezTo>
                  <a:cubicBezTo>
                    <a:pt x="388" y="122"/>
                    <a:pt x="377" y="125"/>
                    <a:pt x="369" y="122"/>
                  </a:cubicBezTo>
                  <a:cubicBezTo>
                    <a:pt x="353" y="117"/>
                    <a:pt x="338" y="111"/>
                    <a:pt x="322" y="106"/>
                  </a:cubicBezTo>
                  <a:cubicBezTo>
                    <a:pt x="306" y="101"/>
                    <a:pt x="274" y="90"/>
                    <a:pt x="274" y="90"/>
                  </a:cubicBezTo>
                  <a:cubicBezTo>
                    <a:pt x="254" y="76"/>
                    <a:pt x="245" y="74"/>
                    <a:pt x="235" y="51"/>
                  </a:cubicBezTo>
                  <a:cubicBezTo>
                    <a:pt x="212" y="0"/>
                    <a:pt x="237" y="3"/>
                    <a:pt x="211" y="3"/>
                  </a:cubicBezTo>
                  <a:close/>
                </a:path>
              </a:pathLst>
            </a:custGeom>
            <a:solidFill>
              <a:srgbClr val="9CAA36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20" name="Line 28"/>
            <p:cNvSpPr>
              <a:spLocks noChangeShapeType="1"/>
            </p:cNvSpPr>
            <p:nvPr/>
          </p:nvSpPr>
          <p:spPr bwMode="auto">
            <a:xfrm>
              <a:off x="1228" y="3343"/>
              <a:ext cx="308" cy="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21" name="Line 29"/>
            <p:cNvSpPr>
              <a:spLocks noChangeShapeType="1"/>
            </p:cNvSpPr>
            <p:nvPr/>
          </p:nvSpPr>
          <p:spPr bwMode="auto">
            <a:xfrm rot="1647317" flipV="1">
              <a:off x="856" y="3360"/>
              <a:ext cx="96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7905" name="Rectangle 30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2895600" cy="1116013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lIns="0" tIns="54000" rIns="108000" bIns="0" anchor="b"/>
          <a:lstStyle/>
          <a:p>
            <a:pPr algn="l" eaLnBrk="1" hangingPunct="1"/>
            <a:r>
              <a:rPr lang="nl-NL" altLang="nl-NL" sz="2800" b="1" smtClean="0">
                <a:solidFill>
                  <a:srgbClr val="003399"/>
                </a:solidFill>
              </a:rPr>
              <a:t>Chronische bronchitis</a:t>
            </a:r>
          </a:p>
        </p:txBody>
      </p:sp>
      <p:grpSp>
        <p:nvGrpSpPr>
          <p:cNvPr id="37906" name="Group 36"/>
          <p:cNvGrpSpPr>
            <a:grpSpLocks/>
          </p:cNvGrpSpPr>
          <p:nvPr/>
        </p:nvGrpSpPr>
        <p:grpSpPr bwMode="auto">
          <a:xfrm>
            <a:off x="4960938" y="533400"/>
            <a:ext cx="3192462" cy="5715000"/>
            <a:chOff x="3125" y="336"/>
            <a:chExt cx="2011" cy="3600"/>
          </a:xfrm>
        </p:grpSpPr>
        <p:sp>
          <p:nvSpPr>
            <p:cNvPr id="37907" name="Rectangle 32"/>
            <p:cNvSpPr>
              <a:spLocks noChangeArrowheads="1"/>
            </p:cNvSpPr>
            <p:nvPr/>
          </p:nvSpPr>
          <p:spPr bwMode="auto">
            <a:xfrm>
              <a:off x="3168" y="336"/>
              <a:ext cx="1824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54000" rIns="108000" bIns="0" anchor="b"/>
            <a:lstStyle>
              <a:lvl1pPr defTabSz="8953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nl-NL" altLang="nl-NL" sz="2800" b="1"/>
                <a:t>Long-emfyseem</a:t>
              </a:r>
            </a:p>
            <a:p>
              <a:pPr>
                <a:lnSpc>
                  <a:spcPts val="4000"/>
                </a:lnSpc>
              </a:pPr>
              <a:endParaRPr lang="nl-NL" altLang="nl-NL" sz="2800" b="1"/>
            </a:p>
          </p:txBody>
        </p:sp>
        <p:pic>
          <p:nvPicPr>
            <p:cNvPr id="37908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1248"/>
              <a:ext cx="2011" cy="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909" name="Text Box 34"/>
            <p:cNvSpPr txBox="1">
              <a:spLocks noChangeArrowheads="1"/>
            </p:cNvSpPr>
            <p:nvPr/>
          </p:nvSpPr>
          <p:spPr bwMode="auto">
            <a:xfrm>
              <a:off x="3704" y="1248"/>
              <a:ext cx="135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b="1"/>
                <a:t>Normale luchtweg</a:t>
              </a:r>
            </a:p>
          </p:txBody>
        </p:sp>
        <p:sp>
          <p:nvSpPr>
            <p:cNvPr id="37910" name="Text Box 35"/>
            <p:cNvSpPr txBox="1">
              <a:spLocks noChangeArrowheads="1"/>
            </p:cNvSpPr>
            <p:nvPr/>
          </p:nvSpPr>
          <p:spPr bwMode="auto">
            <a:xfrm>
              <a:off x="4220" y="2600"/>
              <a:ext cx="83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nl-NL" b="1"/>
                <a:t>Emfyseem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COPD per </a:t>
            </a:r>
            <a:r>
              <a:rPr lang="en-US" altLang="nl-NL" dirty="0" err="1" smtClean="0"/>
              <a:t>leeftijd</a:t>
            </a:r>
            <a:endParaRPr lang="nl-NL" altLang="nl-NL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nl-NL" smtClean="0"/>
          </a:p>
        </p:txBody>
      </p:sp>
      <p:pic>
        <p:nvPicPr>
          <p:cNvPr id="24580" name="Picture 4" descr="F:\MIK\Module 6\4. Opdracht 2 Kliniek\copd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5"/>
          <a:stretch>
            <a:fillRect/>
          </a:stretch>
        </p:blipFill>
        <p:spPr bwMode="auto">
          <a:xfrm>
            <a:off x="1066800" y="2209800"/>
            <a:ext cx="7429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nl-NL" dirty="0" smtClean="0"/>
              <a:t>COPD per </a:t>
            </a:r>
            <a:r>
              <a:rPr lang="en-US" altLang="nl-NL" dirty="0" err="1" smtClean="0"/>
              <a:t>leeftijd</a:t>
            </a:r>
            <a:r>
              <a:rPr lang="en-US" altLang="nl-NL" dirty="0" smtClean="0"/>
              <a:t> en </a:t>
            </a:r>
            <a:r>
              <a:rPr lang="en-US" altLang="nl-NL" dirty="0" err="1" smtClean="0"/>
              <a:t>rookstatus</a:t>
            </a:r>
            <a:endParaRPr lang="nl-NL" altLang="nl-NL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nl-NL" smtClean="0"/>
          </a:p>
        </p:txBody>
      </p:sp>
      <p:pic>
        <p:nvPicPr>
          <p:cNvPr id="25604" name="Picture 4" descr="F:\MIK\Module 6\4. Opdracht 2 Kliniek\copdagegrou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/>
          <a:stretch>
            <a:fillRect/>
          </a:stretch>
        </p:blipFill>
        <p:spPr bwMode="auto">
          <a:xfrm>
            <a:off x="685800" y="2209800"/>
            <a:ext cx="7810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-5400000">
            <a:off x="-1025525" y="3614738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Ernst van de ziekte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528638" y="5337175"/>
            <a:ext cx="3506787" cy="15875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24288" y="55308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tijd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98475"/>
            <a:ext cx="7772400" cy="1143000"/>
          </a:xfrm>
        </p:spPr>
        <p:txBody>
          <a:bodyPr/>
          <a:lstStyle/>
          <a:p>
            <a:pPr eaLnBrk="1" hangingPunct="1"/>
            <a:r>
              <a:rPr lang="nl-NL" altLang="nl-NL" sz="2800" b="1" smtClean="0">
                <a:solidFill>
                  <a:schemeClr val="tx1"/>
                </a:solidFill>
              </a:rPr>
              <a:t>Wat gebeurt er bij astma en COPD? 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rot="10800000">
            <a:off x="4986338" y="2662238"/>
            <a:ext cx="7937" cy="268605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4994275" y="5353050"/>
            <a:ext cx="35448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4991100" y="3227388"/>
            <a:ext cx="2911475" cy="2128837"/>
          </a:xfrm>
          <a:custGeom>
            <a:avLst/>
            <a:gdLst>
              <a:gd name="T0" fmla="*/ 0 w 3744"/>
              <a:gd name="T1" fmla="*/ 0 h 1776"/>
              <a:gd name="T2" fmla="*/ 2147483647 w 3744"/>
              <a:gd name="T3" fmla="*/ 2147483647 h 1776"/>
              <a:gd name="T4" fmla="*/ 2147483647 w 3744"/>
              <a:gd name="T5" fmla="*/ 2147483647 h 1776"/>
              <a:gd name="T6" fmla="*/ 2147483647 w 3744"/>
              <a:gd name="T7" fmla="*/ 2147483647 h 1776"/>
              <a:gd name="T8" fmla="*/ 2147483647 w 3744"/>
              <a:gd name="T9" fmla="*/ 2147483647 h 1776"/>
              <a:gd name="T10" fmla="*/ 2147483647 w 3744"/>
              <a:gd name="T11" fmla="*/ 2147483647 h 1776"/>
              <a:gd name="T12" fmla="*/ 2147483647 w 3744"/>
              <a:gd name="T13" fmla="*/ 2147483647 h 1776"/>
              <a:gd name="T14" fmla="*/ 2147483647 w 3744"/>
              <a:gd name="T15" fmla="*/ 2147483647 h 1776"/>
              <a:gd name="T16" fmla="*/ 2147483647 w 3744"/>
              <a:gd name="T17" fmla="*/ 2147483647 h 1776"/>
              <a:gd name="T18" fmla="*/ 2147483647 w 3744"/>
              <a:gd name="T19" fmla="*/ 2147483647 h 1776"/>
              <a:gd name="T20" fmla="*/ 2147483647 w 3744"/>
              <a:gd name="T21" fmla="*/ 2147483647 h 1776"/>
              <a:gd name="T22" fmla="*/ 2147483647 w 3744"/>
              <a:gd name="T23" fmla="*/ 2147483647 h 1776"/>
              <a:gd name="T24" fmla="*/ 2147483647 w 3744"/>
              <a:gd name="T25" fmla="*/ 2147483647 h 1776"/>
              <a:gd name="T26" fmla="*/ 2147483647 w 3744"/>
              <a:gd name="T27" fmla="*/ 2147483647 h 1776"/>
              <a:gd name="T28" fmla="*/ 2147483647 w 3744"/>
              <a:gd name="T29" fmla="*/ 2147483647 h 1776"/>
              <a:gd name="T30" fmla="*/ 2147483647 w 3744"/>
              <a:gd name="T31" fmla="*/ 2147483647 h 17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744" h="1776">
                <a:moveTo>
                  <a:pt x="0" y="0"/>
                </a:moveTo>
                <a:cubicBezTo>
                  <a:pt x="96" y="12"/>
                  <a:pt x="192" y="24"/>
                  <a:pt x="240" y="96"/>
                </a:cubicBezTo>
                <a:cubicBezTo>
                  <a:pt x="288" y="168"/>
                  <a:pt x="264" y="408"/>
                  <a:pt x="288" y="432"/>
                </a:cubicBezTo>
                <a:cubicBezTo>
                  <a:pt x="312" y="456"/>
                  <a:pt x="304" y="240"/>
                  <a:pt x="384" y="240"/>
                </a:cubicBezTo>
                <a:cubicBezTo>
                  <a:pt x="464" y="240"/>
                  <a:pt x="696" y="352"/>
                  <a:pt x="768" y="432"/>
                </a:cubicBezTo>
                <a:cubicBezTo>
                  <a:pt x="840" y="512"/>
                  <a:pt x="800" y="704"/>
                  <a:pt x="816" y="720"/>
                </a:cubicBezTo>
                <a:cubicBezTo>
                  <a:pt x="832" y="736"/>
                  <a:pt x="800" y="544"/>
                  <a:pt x="864" y="528"/>
                </a:cubicBezTo>
                <a:cubicBezTo>
                  <a:pt x="928" y="512"/>
                  <a:pt x="1120" y="528"/>
                  <a:pt x="1200" y="624"/>
                </a:cubicBezTo>
                <a:cubicBezTo>
                  <a:pt x="1280" y="720"/>
                  <a:pt x="1304" y="1072"/>
                  <a:pt x="1344" y="1104"/>
                </a:cubicBezTo>
                <a:cubicBezTo>
                  <a:pt x="1384" y="1136"/>
                  <a:pt x="1312" y="824"/>
                  <a:pt x="1440" y="816"/>
                </a:cubicBezTo>
                <a:cubicBezTo>
                  <a:pt x="1568" y="808"/>
                  <a:pt x="1976" y="944"/>
                  <a:pt x="2112" y="1056"/>
                </a:cubicBezTo>
                <a:cubicBezTo>
                  <a:pt x="2248" y="1168"/>
                  <a:pt x="2216" y="1456"/>
                  <a:pt x="2256" y="1488"/>
                </a:cubicBezTo>
                <a:cubicBezTo>
                  <a:pt x="2296" y="1520"/>
                  <a:pt x="2216" y="1240"/>
                  <a:pt x="2352" y="1248"/>
                </a:cubicBezTo>
                <a:cubicBezTo>
                  <a:pt x="2488" y="1256"/>
                  <a:pt x="2928" y="1464"/>
                  <a:pt x="3072" y="1536"/>
                </a:cubicBezTo>
                <a:cubicBezTo>
                  <a:pt x="3216" y="1608"/>
                  <a:pt x="3104" y="1640"/>
                  <a:pt x="3216" y="1680"/>
                </a:cubicBezTo>
                <a:cubicBezTo>
                  <a:pt x="3328" y="1720"/>
                  <a:pt x="3656" y="1760"/>
                  <a:pt x="3744" y="1776"/>
                </a:cubicBezTo>
              </a:path>
            </a:pathLst>
          </a:custGeom>
          <a:noFill/>
          <a:ln w="12700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486400" y="4083050"/>
            <a:ext cx="280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é"/>
            </a:pPr>
            <a:r>
              <a:rPr lang="nl-NL" altLang="nl-NL" sz="1600">
                <a:sym typeface="Wingdings" pitchFamily="2" charset="2"/>
              </a:rPr>
              <a:t>             COPD exacerbatie</a:t>
            </a:r>
            <a:endParaRPr lang="nl-NL" altLang="nl-NL" sz="160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126038" y="1773238"/>
            <a:ext cx="37639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Afname longfunctie door incompleet herstel na een exacerbatie</a:t>
            </a:r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565150" y="3233738"/>
            <a:ext cx="3076575" cy="1055687"/>
          </a:xfrm>
          <a:custGeom>
            <a:avLst/>
            <a:gdLst>
              <a:gd name="T0" fmla="*/ 0 w 1938"/>
              <a:gd name="T1" fmla="*/ 2147483647 h 665"/>
              <a:gd name="T2" fmla="*/ 2147483647 w 1938"/>
              <a:gd name="T3" fmla="*/ 2147483647 h 665"/>
              <a:gd name="T4" fmla="*/ 2147483647 w 1938"/>
              <a:gd name="T5" fmla="*/ 2147483647 h 665"/>
              <a:gd name="T6" fmla="*/ 2147483647 w 1938"/>
              <a:gd name="T7" fmla="*/ 2147483647 h 665"/>
              <a:gd name="T8" fmla="*/ 2147483647 w 1938"/>
              <a:gd name="T9" fmla="*/ 2147483647 h 665"/>
              <a:gd name="T10" fmla="*/ 2147483647 w 1938"/>
              <a:gd name="T11" fmla="*/ 2147483647 h 665"/>
              <a:gd name="T12" fmla="*/ 2147483647 w 1938"/>
              <a:gd name="T13" fmla="*/ 2147483647 h 665"/>
              <a:gd name="T14" fmla="*/ 2147483647 w 1938"/>
              <a:gd name="T15" fmla="*/ 2147483647 h 665"/>
              <a:gd name="T16" fmla="*/ 2147483647 w 1938"/>
              <a:gd name="T17" fmla="*/ 2147483647 h 6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8" h="665">
                <a:moveTo>
                  <a:pt x="0" y="68"/>
                </a:moveTo>
                <a:cubicBezTo>
                  <a:pt x="89" y="34"/>
                  <a:pt x="178" y="0"/>
                  <a:pt x="241" y="99"/>
                </a:cubicBezTo>
                <a:cubicBezTo>
                  <a:pt x="304" y="198"/>
                  <a:pt x="314" y="665"/>
                  <a:pt x="377" y="665"/>
                </a:cubicBezTo>
                <a:cubicBezTo>
                  <a:pt x="440" y="665"/>
                  <a:pt x="522" y="167"/>
                  <a:pt x="618" y="99"/>
                </a:cubicBezTo>
                <a:cubicBezTo>
                  <a:pt x="714" y="31"/>
                  <a:pt x="868" y="254"/>
                  <a:pt x="953" y="257"/>
                </a:cubicBezTo>
                <a:cubicBezTo>
                  <a:pt x="1038" y="260"/>
                  <a:pt x="1056" y="70"/>
                  <a:pt x="1131" y="120"/>
                </a:cubicBezTo>
                <a:cubicBezTo>
                  <a:pt x="1206" y="170"/>
                  <a:pt x="1328" y="544"/>
                  <a:pt x="1403" y="560"/>
                </a:cubicBezTo>
                <a:cubicBezTo>
                  <a:pt x="1478" y="576"/>
                  <a:pt x="1492" y="288"/>
                  <a:pt x="1581" y="215"/>
                </a:cubicBezTo>
                <a:cubicBezTo>
                  <a:pt x="1670" y="142"/>
                  <a:pt x="1881" y="136"/>
                  <a:pt x="1938" y="120"/>
                </a:cubicBezTo>
              </a:path>
            </a:pathLst>
          </a:custGeom>
          <a:noFill/>
          <a:ln w="9525" cap="flat" cmpd="sng">
            <a:solidFill>
              <a:srgbClr val="0033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52463" y="1773238"/>
            <a:ext cx="376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NL" sz="1600"/>
              <a:t>Compleet herstel na een exacerbatie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982663" y="4398963"/>
            <a:ext cx="2047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é"/>
            </a:pPr>
            <a:r>
              <a:rPr lang="nl-NL" altLang="nl-NL" sz="1600">
                <a:sym typeface="Wingdings" pitchFamily="2" charset="2"/>
              </a:rPr>
              <a:t>Astma exacerbatie</a:t>
            </a:r>
            <a:endParaRPr lang="nl-NL" altLang="nl-NL" sz="1600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10800000">
            <a:off x="517525" y="2662238"/>
            <a:ext cx="7938" cy="268605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4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dirty="0" smtClean="0">
                <a:solidFill>
                  <a:schemeClr val="tx1"/>
                </a:solidFill>
              </a:rPr>
              <a:t>Chronische Bronchitis - oorzaken</a:t>
            </a:r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2400" dirty="0" smtClean="0"/>
              <a:t>Klachten ontstaan dus door schadelijke stoffen als</a:t>
            </a:r>
          </a:p>
          <a:p>
            <a:pPr lvl="1" eaLnBrk="1" hangingPunct="1">
              <a:defRPr/>
            </a:pPr>
            <a:r>
              <a:rPr lang="nl-NL" sz="2400" dirty="0" smtClean="0"/>
              <a:t>Roken (en meeroken) (90%)</a:t>
            </a:r>
          </a:p>
          <a:p>
            <a:pPr lvl="1" eaLnBrk="1" hangingPunct="1">
              <a:defRPr/>
            </a:pPr>
            <a:r>
              <a:rPr lang="nl-NL" sz="2400" dirty="0" smtClean="0"/>
              <a:t>Industrieel verontreinigende lucht (10%)</a:t>
            </a:r>
          </a:p>
          <a:p>
            <a:pPr lvl="1" eaLnBrk="1" hangingPunct="1">
              <a:defRPr/>
            </a:pPr>
            <a:endParaRPr lang="nl-NL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sz="2400" dirty="0" smtClean="0"/>
              <a:t>Met als gevolg een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sz="2400" dirty="0" smtClean="0"/>
              <a:t>aanzienlijke ziekte-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sz="2400" dirty="0" smtClean="0"/>
              <a:t>last voor de patiënt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sz="1100" dirty="0">
                <a:hlinkClick r:id="rId4"/>
              </a:rPr>
              <a:t>http://</a:t>
            </a:r>
            <a:r>
              <a:rPr lang="nl-NL" sz="1100" dirty="0" smtClean="0">
                <a:hlinkClick r:id="rId4"/>
              </a:rPr>
              <a:t>www.youtube.com/watch?v=s0v38HWzhFk</a:t>
            </a:r>
            <a:endParaRPr lang="nl-NL" sz="1100" dirty="0" smtClean="0"/>
          </a:p>
          <a:p>
            <a:pPr marL="0" indent="0" eaLnBrk="1" hangingPunct="1">
              <a:buFontTx/>
              <a:buNone/>
              <a:defRPr/>
            </a:pPr>
            <a:endParaRPr lang="nl-NL" sz="2400" dirty="0" smtClean="0"/>
          </a:p>
          <a:p>
            <a:pPr eaLnBrk="1" hangingPunct="1">
              <a:defRPr/>
            </a:pPr>
            <a:endParaRPr lang="nl-NL" sz="1800" dirty="0" smtClean="0">
              <a:solidFill>
                <a:srgbClr val="003399"/>
              </a:solidFill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3625850" y="3152775"/>
            <a:ext cx="5518150" cy="3705225"/>
            <a:chOff x="720" y="1104"/>
            <a:chExt cx="3725" cy="2794"/>
          </a:xfrm>
        </p:grpSpPr>
        <p:graphicFrame>
          <p:nvGraphicFramePr>
            <p:cNvPr id="29701" name="Object 7"/>
            <p:cNvGraphicFramePr>
              <a:graphicFrameLocks noChangeAspect="1"/>
            </p:cNvGraphicFramePr>
            <p:nvPr/>
          </p:nvGraphicFramePr>
          <p:xfrm>
            <a:off x="720" y="1104"/>
            <a:ext cx="1802" cy="1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8" name="Photo Editor Photo" r:id="rId5" imgW="1142857" imgH="857143" progId="MSPhotoEd.3">
                    <p:embed/>
                  </p:oleObj>
                </mc:Choice>
                <mc:Fallback>
                  <p:oleObj name="Photo Editor Photo" r:id="rId5" imgW="1142857" imgH="85714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104"/>
                          <a:ext cx="1802" cy="1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2" name="Object 8"/>
            <p:cNvGraphicFramePr>
              <a:graphicFrameLocks noChangeAspect="1"/>
            </p:cNvGraphicFramePr>
            <p:nvPr/>
          </p:nvGraphicFramePr>
          <p:xfrm>
            <a:off x="720" y="2544"/>
            <a:ext cx="1802" cy="1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9" name="Photo Editor Photo" r:id="rId7" imgW="1142857" imgH="857143" progId="MSPhotoEd.3">
                    <p:embed/>
                  </p:oleObj>
                </mc:Choice>
                <mc:Fallback>
                  <p:oleObj name="Photo Editor Photo" r:id="rId7" imgW="1142857" imgH="85714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544"/>
                          <a:ext cx="1802" cy="1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3" name="Object 9"/>
            <p:cNvGraphicFramePr>
              <a:graphicFrameLocks noChangeAspect="1"/>
            </p:cNvGraphicFramePr>
            <p:nvPr/>
          </p:nvGraphicFramePr>
          <p:xfrm>
            <a:off x="2640" y="2544"/>
            <a:ext cx="1805" cy="1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name="Photo Editor Photo" r:id="rId9" imgW="1142857" imgH="857143" progId="MSPhotoEd.3">
                    <p:embed/>
                  </p:oleObj>
                </mc:Choice>
                <mc:Fallback>
                  <p:oleObj name="Photo Editor Photo" r:id="rId9" imgW="1142857" imgH="85714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544"/>
                          <a:ext cx="1805" cy="1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4" name="Object 10"/>
            <p:cNvGraphicFramePr>
              <a:graphicFrameLocks noChangeAspect="1"/>
            </p:cNvGraphicFramePr>
            <p:nvPr/>
          </p:nvGraphicFramePr>
          <p:xfrm>
            <a:off x="2640" y="1104"/>
            <a:ext cx="1795" cy="1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Photo Editor Photo" r:id="rId11" imgW="1142857" imgH="857143" progId="MSPhotoEd.3">
                    <p:embed/>
                  </p:oleObj>
                </mc:Choice>
                <mc:Fallback>
                  <p:oleObj name="Photo Editor Photo" r:id="rId11" imgW="1142857" imgH="85714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104"/>
                          <a:ext cx="1795" cy="1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87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Chronische</a:t>
            </a:r>
            <a:r>
              <a:rPr lang="en-US" altLang="nl-NL" dirty="0" smtClean="0"/>
              <a:t> bronchitis</a:t>
            </a:r>
            <a:endParaRPr lang="nl-NL" altLang="nl-NL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nl-NL" smtClean="0"/>
          </a:p>
        </p:txBody>
      </p:sp>
      <p:pic>
        <p:nvPicPr>
          <p:cNvPr id="30724" name="Picture 4" descr="F:\MIK\Module 6\4. Opdracht 2 Kliniek\PhotoCO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0663"/>
            <a:ext cx="822960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Longemfyseem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Progressieve</a:t>
            </a:r>
            <a:r>
              <a:rPr lang="en-US" dirty="0" smtClean="0"/>
              <a:t> </a:t>
            </a:r>
            <a:r>
              <a:rPr lang="en-US" dirty="0" err="1"/>
              <a:t>beschadiging</a:t>
            </a:r>
            <a:r>
              <a:rPr lang="en-US" dirty="0"/>
              <a:t> </a:t>
            </a:r>
            <a:r>
              <a:rPr lang="en-US" dirty="0" err="1"/>
              <a:t>longweefsel</a:t>
            </a:r>
            <a:endParaRPr lang="en-US" dirty="0"/>
          </a:p>
          <a:p>
            <a:r>
              <a:rPr lang="en-US" dirty="0" err="1"/>
              <a:t>Verlies</a:t>
            </a:r>
            <a:r>
              <a:rPr lang="en-US" dirty="0"/>
              <a:t> </a:t>
            </a:r>
            <a:r>
              <a:rPr lang="en-US" dirty="0" err="1"/>
              <a:t>elasticiteit</a:t>
            </a:r>
            <a:r>
              <a:rPr lang="en-US" dirty="0"/>
              <a:t> </a:t>
            </a:r>
            <a:r>
              <a:rPr lang="en-US" dirty="0" err="1"/>
              <a:t>longen</a:t>
            </a:r>
            <a:endParaRPr lang="en-US" dirty="0"/>
          </a:p>
          <a:p>
            <a:r>
              <a:rPr lang="en-US" dirty="0" err="1"/>
              <a:t>Lucht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</a:t>
            </a:r>
            <a:r>
              <a:rPr lang="en-US" dirty="0" err="1"/>
              <a:t>gedeeltelijk</a:t>
            </a:r>
            <a:r>
              <a:rPr lang="en-US" dirty="0"/>
              <a:t> </a:t>
            </a:r>
            <a:r>
              <a:rPr lang="en-US" dirty="0" err="1"/>
              <a:t>achter</a:t>
            </a:r>
            <a:r>
              <a:rPr lang="en-US" dirty="0"/>
              <a:t> in </a:t>
            </a:r>
            <a:r>
              <a:rPr lang="en-US" dirty="0" err="1"/>
              <a:t>longen</a:t>
            </a:r>
            <a:endParaRPr lang="en-US" dirty="0"/>
          </a:p>
          <a:p>
            <a:r>
              <a:rPr lang="en-US" dirty="0" err="1"/>
              <a:t>Tonvormige</a:t>
            </a:r>
            <a:r>
              <a:rPr lang="en-US" dirty="0"/>
              <a:t> thorax</a:t>
            </a:r>
          </a:p>
          <a:p>
            <a:r>
              <a:rPr lang="en-US" dirty="0" err="1"/>
              <a:t>Ademnood</a:t>
            </a:r>
            <a:r>
              <a:rPr lang="en-US" dirty="0"/>
              <a:t>, </a:t>
            </a:r>
            <a:r>
              <a:rPr lang="en-US" dirty="0" err="1"/>
              <a:t>o.a</a:t>
            </a:r>
            <a:r>
              <a:rPr lang="en-US" dirty="0"/>
              <a:t>. door </a:t>
            </a:r>
            <a:r>
              <a:rPr lang="en-US" dirty="0" err="1"/>
              <a:t>verlies</a:t>
            </a:r>
            <a:r>
              <a:rPr lang="en-US" dirty="0"/>
              <a:t> </a:t>
            </a:r>
            <a:r>
              <a:rPr lang="en-US" dirty="0" err="1"/>
              <a:t>inspiratoire</a:t>
            </a:r>
            <a:r>
              <a:rPr lang="en-US" dirty="0"/>
              <a:t> reserve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750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nl-NL" dirty="0" err="1" smtClean="0"/>
              <a:t>Longemfyseem</a:t>
            </a:r>
            <a:r>
              <a:rPr lang="en-US" altLang="nl-NL" dirty="0" smtClean="0"/>
              <a:t>: </a:t>
            </a:r>
            <a:r>
              <a:rPr lang="en-US" altLang="nl-NL" dirty="0" err="1" smtClean="0"/>
              <a:t>risicofactoren</a:t>
            </a:r>
            <a:endParaRPr lang="nl-NL" altLang="nl-NL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133600"/>
            <a:ext cx="49530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nl-NL" sz="2800" dirty="0" err="1" smtClean="0">
                <a:latin typeface="+mj-lt"/>
              </a:rPr>
              <a:t>Roken</a:t>
            </a:r>
            <a:endParaRPr lang="en-US" altLang="nl-NL" sz="2800" dirty="0" smtClean="0"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nl-NL" sz="2800" dirty="0" err="1" smtClean="0">
                <a:latin typeface="+mj-lt"/>
              </a:rPr>
              <a:t>Professionele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oplosmiddelen</a:t>
            </a:r>
            <a:r>
              <a:rPr lang="en-US" altLang="nl-NL" sz="2800" dirty="0" smtClean="0">
                <a:latin typeface="+mj-lt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nl-NL" sz="2800" dirty="0" err="1" smtClean="0">
                <a:latin typeface="+mj-lt"/>
              </a:rPr>
              <a:t>Infecties</a:t>
            </a:r>
            <a:endParaRPr lang="en-US" altLang="nl-NL" sz="2800" dirty="0" smtClean="0"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nl-NL" sz="2800" dirty="0" err="1" smtClean="0">
                <a:latin typeface="+mj-lt"/>
              </a:rPr>
              <a:t>Ondervoeding</a:t>
            </a:r>
            <a:endParaRPr lang="en-US" altLang="nl-NL" sz="2800" dirty="0" smtClean="0"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nl-NL" sz="2800" dirty="0" err="1" smtClean="0">
                <a:latin typeface="+mj-lt"/>
              </a:rPr>
              <a:t>Laag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geboortegewicht</a:t>
            </a:r>
            <a:endParaRPr lang="en-US" altLang="nl-NL" sz="2800" dirty="0" smtClean="0"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nl-NL" sz="2800" dirty="0" err="1" smtClean="0">
                <a:latin typeface="+mj-lt"/>
              </a:rPr>
              <a:t>Meerdere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Genetische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factoren</a:t>
            </a:r>
            <a:endParaRPr lang="en-US" altLang="nl-NL" sz="2800" dirty="0" smtClean="0">
              <a:latin typeface="+mj-lt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nl-NL" sz="1600" dirty="0" smtClean="0">
              <a:latin typeface="Verdana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nl-NL" sz="1600" dirty="0" smtClean="0">
                <a:latin typeface="Verdana" pitchFamily="34" charset="0"/>
              </a:rPr>
              <a:t>	</a:t>
            </a:r>
            <a:endParaRPr lang="en-US" altLang="nl-NL" sz="2400" dirty="0" smtClean="0">
              <a:latin typeface="Verdana" pitchFamily="34" charset="0"/>
            </a:endParaRPr>
          </a:p>
        </p:txBody>
      </p:sp>
      <p:pic>
        <p:nvPicPr>
          <p:cNvPr id="34820" name="Picture 4" descr="F:\MIK\Module 6\4. Opdracht 2 Kliniek\roken-sche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862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0" name="Group 3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339752"/>
                <a:gridCol w="3384376"/>
                <a:gridCol w="3419872"/>
              </a:tblGrid>
              <a:tr h="2533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Chronische bronchitis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Obstructief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emfyseem</a:t>
                      </a:r>
                      <a:endParaRPr kumimoji="0" lang="nl-N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4324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Symptomen &amp; Klachten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Hoesten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op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voorgrond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(p</a:t>
                      </a:r>
                      <a:r>
                        <a:rPr kumimoji="0" lang="nl-NL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roductief</a:t>
                      </a: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chronische ontsteking en vernauwing van de luchtwegen &gt;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Piepend geluid vanuit de luchtwegen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Kriebel onder de kin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Bloedsmaak in de mond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nl-NL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ortademigheid</a:t>
                      </a: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bij inspanning en later ook in rust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grote, tonvormige borstkas die permanent in de inademingsstand staat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 het eindstadium van de ziekte is de patiënt permanent benauwd, zelfs in rust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4EEDB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1070" r="6372" b="1854"/>
          <a:stretch>
            <a:fillRect/>
          </a:stretch>
        </p:blipFill>
        <p:spPr bwMode="auto">
          <a:xfrm>
            <a:off x="827088" y="47625"/>
            <a:ext cx="7488237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Longkanker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Kanker van longweefsel zaait uit naar…</a:t>
            </a:r>
            <a:endParaRPr lang="nl-NL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" y="2667000"/>
            <a:ext cx="65436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4" y="3212976"/>
            <a:ext cx="2593065" cy="35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13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Longkanker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Door roken e.a. ingeademde schadelijke stoffen</a:t>
            </a:r>
          </a:p>
          <a:p>
            <a:r>
              <a:rPr lang="nl-NL" dirty="0" smtClean="0"/>
              <a:t>Onderzoek: bronchoscopie, diverse scanningtechnieken e.a.</a:t>
            </a:r>
          </a:p>
          <a:p>
            <a:r>
              <a:rPr lang="nl-NL" dirty="0" smtClean="0"/>
              <a:t>verschillende </a:t>
            </a:r>
            <a:r>
              <a:rPr lang="nl-NL" dirty="0"/>
              <a:t>vormen: </a:t>
            </a:r>
            <a:r>
              <a:rPr lang="nl-NL" dirty="0" err="1"/>
              <a:t>kleincellige</a:t>
            </a:r>
            <a:r>
              <a:rPr lang="nl-NL" dirty="0"/>
              <a:t> en niet-kleincellige </a:t>
            </a:r>
            <a:r>
              <a:rPr lang="nl-NL" dirty="0" smtClean="0"/>
              <a:t>longkanker</a:t>
            </a:r>
          </a:p>
          <a:p>
            <a:pPr lvl="1"/>
            <a:r>
              <a:rPr lang="nl-NL" dirty="0" smtClean="0"/>
              <a:t>verschil </a:t>
            </a:r>
            <a:r>
              <a:rPr lang="nl-NL" dirty="0"/>
              <a:t>in de manier waarop en het tempo waarin de tumor groeit en de mate waarin uitzaaiingen kunnen </a:t>
            </a:r>
            <a:r>
              <a:rPr lang="nl-NL" dirty="0" smtClean="0"/>
              <a:t>optreden</a:t>
            </a:r>
            <a:endParaRPr lang="nl-NL" dirty="0"/>
          </a:p>
          <a:p>
            <a:pPr lvl="1"/>
            <a:r>
              <a:rPr lang="nl-NL" dirty="0" smtClean="0"/>
              <a:t>speelt </a:t>
            </a:r>
            <a:r>
              <a:rPr lang="nl-NL" dirty="0"/>
              <a:t>een belangrijke rol bij de keuze van behandeling</a:t>
            </a:r>
          </a:p>
        </p:txBody>
      </p:sp>
    </p:spTree>
    <p:extLst>
      <p:ext uri="{BB962C8B-B14F-4D97-AF65-F5344CB8AC3E}">
        <p14:creationId xmlns:p14="http://schemas.microsoft.com/office/powerpoint/2010/main" val="1541460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Longkanker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Veel </a:t>
            </a:r>
            <a:r>
              <a:rPr lang="nl-NL" dirty="0"/>
              <a:t>voorkomende klachten </a:t>
            </a:r>
            <a:r>
              <a:rPr lang="nl-NL" dirty="0" smtClean="0"/>
              <a:t>(vaak </a:t>
            </a:r>
            <a:r>
              <a:rPr lang="nl-NL" dirty="0"/>
              <a:t>pas in een laat </a:t>
            </a:r>
            <a:r>
              <a:rPr lang="nl-NL" dirty="0" smtClean="0"/>
              <a:t>stadium) zijn:</a:t>
            </a:r>
          </a:p>
          <a:p>
            <a:pPr lvl="1"/>
            <a:r>
              <a:rPr lang="nl-NL" dirty="0" smtClean="0"/>
              <a:t>Moeheid / malaise</a:t>
            </a:r>
          </a:p>
          <a:p>
            <a:pPr lvl="1"/>
            <a:r>
              <a:rPr lang="nl-NL" dirty="0" smtClean="0"/>
              <a:t>(kriebel)hoest</a:t>
            </a:r>
            <a:r>
              <a:rPr lang="nl-NL" dirty="0"/>
              <a:t>, bloedspoortjes </a:t>
            </a:r>
            <a:r>
              <a:rPr lang="nl-NL" dirty="0" smtClean="0"/>
              <a:t>ophoesten</a:t>
            </a:r>
          </a:p>
          <a:p>
            <a:pPr lvl="1"/>
            <a:r>
              <a:rPr lang="nl-NL" dirty="0" smtClean="0"/>
              <a:t>kortademigheid </a:t>
            </a:r>
            <a:r>
              <a:rPr lang="nl-NL" dirty="0"/>
              <a:t>en pijn op de </a:t>
            </a:r>
            <a:r>
              <a:rPr lang="nl-NL" dirty="0" smtClean="0"/>
              <a:t>borst</a:t>
            </a:r>
          </a:p>
          <a:p>
            <a:pPr lvl="1"/>
            <a:r>
              <a:rPr lang="nl-NL" dirty="0" smtClean="0"/>
              <a:t>pijn </a:t>
            </a:r>
            <a:r>
              <a:rPr lang="nl-NL" dirty="0"/>
              <a:t>in de botten, hoofdpijn, verlammingsverschijnselen, verminderde eetlust en gewichtsverlies optreden.</a:t>
            </a:r>
          </a:p>
        </p:txBody>
      </p:sp>
    </p:spTree>
    <p:extLst>
      <p:ext uri="{BB962C8B-B14F-4D97-AF65-F5344CB8AC3E}">
        <p14:creationId xmlns:p14="http://schemas.microsoft.com/office/powerpoint/2010/main" val="3418556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Longkanker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Behandeling:</a:t>
            </a:r>
          </a:p>
          <a:p>
            <a:pPr lvl="1"/>
            <a:r>
              <a:rPr lang="nl-NL" dirty="0" smtClean="0">
                <a:hlinkClick r:id="rId2"/>
              </a:rPr>
              <a:t>Chirurgie</a:t>
            </a:r>
            <a:endParaRPr lang="nl-NL" dirty="0" smtClean="0"/>
          </a:p>
          <a:p>
            <a:pPr lvl="1"/>
            <a:r>
              <a:rPr lang="nl-NL" dirty="0" smtClean="0">
                <a:hlinkClick r:id="rId3"/>
              </a:rPr>
              <a:t>Radiotherapie</a:t>
            </a:r>
            <a:endParaRPr lang="nl-NL" dirty="0" smtClean="0"/>
          </a:p>
          <a:p>
            <a:pPr lvl="1"/>
            <a:r>
              <a:rPr lang="nl-NL" dirty="0" smtClean="0">
                <a:hlinkClick r:id="rId4"/>
              </a:rPr>
              <a:t>Chemotherapie</a:t>
            </a:r>
            <a:endParaRPr lang="nl-NL" dirty="0" smtClean="0"/>
          </a:p>
          <a:p>
            <a:pPr lvl="1"/>
            <a:r>
              <a:rPr lang="nl-NL" dirty="0" smtClean="0">
                <a:hlinkClick r:id="rId5"/>
              </a:rPr>
              <a:t>Immuuntherapie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21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Cheyne-Stokes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 smtClean="0"/>
              <a:t>Diepe, vrij langzame ademhaling, afgewisseld met perioden van oppervlakkige of opgeheven ademhaling</a:t>
            </a:r>
          </a:p>
          <a:p>
            <a:pPr lvl="1"/>
            <a:r>
              <a:rPr lang="nl-NL" altLang="nl-NL" dirty="0" smtClean="0"/>
              <a:t>Hyperpneu en </a:t>
            </a:r>
            <a:r>
              <a:rPr lang="nl-NL" altLang="nl-NL" dirty="0" err="1" smtClean="0"/>
              <a:t>tachypneu</a:t>
            </a:r>
            <a:r>
              <a:rPr lang="nl-NL" altLang="nl-NL" dirty="0" smtClean="0"/>
              <a:t>, afgewisseld met </a:t>
            </a:r>
            <a:r>
              <a:rPr lang="nl-NL" altLang="nl-NL" dirty="0" err="1" smtClean="0"/>
              <a:t>hypopneu</a:t>
            </a:r>
            <a:r>
              <a:rPr lang="nl-NL" altLang="nl-NL" dirty="0" smtClean="0"/>
              <a:t> en apneu</a:t>
            </a:r>
          </a:p>
          <a:p>
            <a:pPr lvl="1"/>
            <a:r>
              <a:rPr lang="nl-NL" altLang="nl-NL" dirty="0" smtClean="0"/>
              <a:t>Bij pasgeborenen, stervenden (onrijpheid resp. aftakeling van het ademcentrum)</a:t>
            </a:r>
          </a:p>
        </p:txBody>
      </p:sp>
    </p:spTree>
    <p:extLst>
      <p:ext uri="{BB962C8B-B14F-4D97-AF65-F5344CB8AC3E}">
        <p14:creationId xmlns:p14="http://schemas.microsoft.com/office/powerpoint/2010/main" val="169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BA54B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300"/>
            <a:ext cx="9144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7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Productief</a:t>
            </a:r>
          </a:p>
          <a:p>
            <a:pPr lvl="1"/>
            <a:r>
              <a:rPr lang="nl-NL" dirty="0" smtClean="0"/>
              <a:t>Slijm ophoesten (sputum)</a:t>
            </a:r>
          </a:p>
          <a:p>
            <a:r>
              <a:rPr lang="nl-NL" dirty="0" smtClean="0"/>
              <a:t>Niet productief</a:t>
            </a:r>
          </a:p>
          <a:p>
            <a:pPr lvl="1"/>
            <a:r>
              <a:rPr lang="nl-NL" dirty="0" smtClean="0"/>
              <a:t>Niets ophoesten (bijv. kriebelhoest)</a:t>
            </a:r>
          </a:p>
          <a:p>
            <a:r>
              <a:rPr lang="nl-NL" dirty="0" smtClean="0"/>
              <a:t>Aspect sputum:</a:t>
            </a:r>
          </a:p>
          <a:p>
            <a:pPr lvl="1"/>
            <a:r>
              <a:rPr lang="nl-NL" dirty="0" smtClean="0"/>
              <a:t>Helder – wit: bijv. bij virusinfectie</a:t>
            </a:r>
          </a:p>
          <a:p>
            <a:pPr lvl="1"/>
            <a:r>
              <a:rPr lang="nl-NL" dirty="0" smtClean="0"/>
              <a:t>Geelgroen: bacteriële infectie</a:t>
            </a:r>
          </a:p>
          <a:p>
            <a:pPr lvl="1"/>
            <a:r>
              <a:rPr lang="nl-NL" dirty="0" smtClean="0"/>
              <a:t>Rose schuimend: longoedeem</a:t>
            </a:r>
          </a:p>
          <a:p>
            <a:pPr lvl="1"/>
            <a:r>
              <a:rPr lang="nl-NL" dirty="0" smtClean="0"/>
              <a:t>Bloederig: ernstige ontsteking / gezwel</a:t>
            </a:r>
          </a:p>
        </p:txBody>
      </p:sp>
    </p:spTree>
    <p:extLst>
      <p:ext uri="{BB962C8B-B14F-4D97-AF65-F5344CB8AC3E}">
        <p14:creationId xmlns:p14="http://schemas.microsoft.com/office/powerpoint/2010/main" val="151773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Heesheid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Ophoping slijm</a:t>
            </a:r>
          </a:p>
          <a:p>
            <a:r>
              <a:rPr lang="nl-NL" dirty="0" smtClean="0"/>
              <a:t>Aandoening stembanden</a:t>
            </a:r>
          </a:p>
          <a:p>
            <a:r>
              <a:rPr lang="nl-NL" dirty="0" smtClean="0"/>
              <a:t>Aandoening stembandzenuw</a:t>
            </a:r>
          </a:p>
          <a:p>
            <a:r>
              <a:rPr lang="nl-NL" dirty="0" smtClean="0"/>
              <a:t>Gezwel? &gt; </a:t>
            </a:r>
            <a:r>
              <a:rPr lang="nl-NL" dirty="0" err="1" smtClean="0"/>
              <a:t>laryngoscopie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210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1443</Words>
  <Application>Microsoft Office PowerPoint</Application>
  <PresentationFormat>Diavoorstelling (4:3)</PresentationFormat>
  <Paragraphs>391</Paragraphs>
  <Slides>53</Slides>
  <Notes>10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5" baseType="lpstr">
      <vt:lpstr>Kantoorthema</vt:lpstr>
      <vt:lpstr>Photo Editor Photo</vt:lpstr>
      <vt:lpstr>Pathologie van de luchtwegen</vt:lpstr>
      <vt:lpstr>Afwijkende adempatronen (dyspneu)</vt:lpstr>
      <vt:lpstr>Geluid bij ademen</vt:lpstr>
      <vt:lpstr>Kussmaul ademhaling</vt:lpstr>
      <vt:lpstr>PowerPoint-presentatie</vt:lpstr>
      <vt:lpstr>Cheyne-Stokes</vt:lpstr>
      <vt:lpstr>PowerPoint-presentatie</vt:lpstr>
      <vt:lpstr>Hoesten</vt:lpstr>
      <vt:lpstr>Heesheid</vt:lpstr>
      <vt:lpstr>Keelholte en stembanden bekijken</vt:lpstr>
      <vt:lpstr>Sinusitis</vt:lpstr>
      <vt:lpstr>Sinusitis</vt:lpstr>
      <vt:lpstr>Hooikoorts </vt:lpstr>
      <vt:lpstr>verkoudheid</vt:lpstr>
      <vt:lpstr>Griep </vt:lpstr>
      <vt:lpstr>Ontstoken amandelen</vt:lpstr>
      <vt:lpstr>Tonsillitis</vt:lpstr>
      <vt:lpstr>Bronchitis</vt:lpstr>
      <vt:lpstr>Longaandoeningen i.h.a.</vt:lpstr>
      <vt:lpstr>Acute longaandoeningen</vt:lpstr>
      <vt:lpstr>Gevolgen</vt:lpstr>
      <vt:lpstr>Acute longaandoeningen</vt:lpstr>
      <vt:lpstr>Longaandoeningen: TBC</vt:lpstr>
      <vt:lpstr>Longaandoeningen: TBC</vt:lpstr>
      <vt:lpstr>Acute longaandoeningen</vt:lpstr>
      <vt:lpstr>Acute longaandoeningen</vt:lpstr>
      <vt:lpstr>Chronische longaandoeningen</vt:lpstr>
      <vt:lpstr>COPD</vt:lpstr>
      <vt:lpstr>Chronische longaandoeningen</vt:lpstr>
      <vt:lpstr>PowerPoint-presentatie</vt:lpstr>
      <vt:lpstr>Symptomen Astma bronchiale</vt:lpstr>
      <vt:lpstr>Symptomen Astmatische Bronchitis</vt:lpstr>
      <vt:lpstr>PowerPoint-presentatie</vt:lpstr>
      <vt:lpstr>Diagnose</vt:lpstr>
      <vt:lpstr>Astma</vt:lpstr>
      <vt:lpstr>Astma behandeling</vt:lpstr>
      <vt:lpstr>GINA Classificatie van Ernst van Astma </vt:lpstr>
      <vt:lpstr>Chronic Obstructive Pulmonary Diseases</vt:lpstr>
      <vt:lpstr>Chronische Bronchitis</vt:lpstr>
      <vt:lpstr>Wereldwijd: COPD de enige doodsoorzaak die blijft stijgen</vt:lpstr>
      <vt:lpstr>Chronische bronchitis</vt:lpstr>
      <vt:lpstr>COPD per leeftijd</vt:lpstr>
      <vt:lpstr>COPD per leeftijd en rookstatus</vt:lpstr>
      <vt:lpstr>Wat gebeurt er bij astma en COPD? </vt:lpstr>
      <vt:lpstr>Chronische Bronchitis - oorzaken</vt:lpstr>
      <vt:lpstr>Chronische bronchitis</vt:lpstr>
      <vt:lpstr>Longemfyseem</vt:lpstr>
      <vt:lpstr>Longemfyseem: risicofactoren</vt:lpstr>
      <vt:lpstr>PowerPoint-presentatie</vt:lpstr>
      <vt:lpstr>Longkanker</vt:lpstr>
      <vt:lpstr>Longkanker</vt:lpstr>
      <vt:lpstr>Longkanker</vt:lpstr>
      <vt:lpstr>Longkanker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Zorgvragers met chronische aandoeningen aan longen en luchtwegen</dc:title>
  <dc:creator>Drenth,G.</dc:creator>
  <cp:lastModifiedBy>Drenth,G.</cp:lastModifiedBy>
  <cp:revision>23</cp:revision>
  <dcterms:created xsi:type="dcterms:W3CDTF">2015-04-20T11:52:06Z</dcterms:created>
  <dcterms:modified xsi:type="dcterms:W3CDTF">2016-05-30T08:14:33Z</dcterms:modified>
</cp:coreProperties>
</file>